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305" r:id="rId9"/>
    <p:sldId id="306" r:id="rId10"/>
    <p:sldId id="307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Geometr212 BkCn BT" charset="0"/>
        <a:ea typeface="ＭＳ Ｐゴシック" pitchFamily="127" charset="-128"/>
        <a:cs typeface="ＭＳ Ｐゴシック" pitchFamily="12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FFFF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680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4939F20E-C6BF-4A57-BA7B-7C69544B7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D9BAE9D-C828-48FB-8E20-FF04FFC5C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D2D0-2D72-487D-9AFB-2E3C33F5C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4292A-4632-4939-B065-4236D18FC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609600"/>
            <a:ext cx="21145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1912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83E8-9FEE-4A62-9067-A65E3951C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FE41-50D5-4E96-A415-F6D996EE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6C83F-E84A-4174-A5FD-D1E9E2C82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152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E0EE7-0D6B-4FA7-AD84-21C3ED941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036C6-9F79-442D-8D91-671EAF6AF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7815F-329E-4D8F-BF20-A86F19E1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E337-3A64-49DD-8D32-80319AF0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07885-73A9-4440-A51E-E82EC67B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E1223-B6C7-4657-85F2-274CFB258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echno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51D6BA74-1B7F-4499-A17D-48218283F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Stone Sans SC ITC TT-Semi" charset="0"/>
          <a:ea typeface="ＭＳ Ｐゴシック" charset="0"/>
        </a:defRPr>
      </a:lvl9pPr>
    </p:titleStyle>
    <p:bodyStyle>
      <a:lvl1pPr marL="50800" indent="-50800" algn="l" rtl="0" eaLnBrk="0" fontAlgn="base" hangingPunct="0">
        <a:spcBef>
          <a:spcPct val="20000"/>
        </a:spcBef>
        <a:spcAft>
          <a:spcPct val="0"/>
        </a:spcAft>
        <a:defRPr sz="3800">
          <a:solidFill>
            <a:schemeClr val="accent1"/>
          </a:solidFill>
          <a:latin typeface="+mn-lt"/>
          <a:ea typeface="+mn-ea"/>
          <a:cs typeface="ＭＳ Ｐゴシック" charset="0"/>
        </a:defRPr>
      </a:lvl1pPr>
      <a:lvl2pPr marL="965200" indent="-5080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¥"/>
        <a:defRPr sz="3400">
          <a:solidFill>
            <a:schemeClr val="accent1"/>
          </a:solidFill>
          <a:latin typeface="Stone Sans ITC TT-Semi" charset="0"/>
          <a:ea typeface="+mn-ea"/>
        </a:defRPr>
      </a:lvl2pPr>
      <a:lvl3pPr marL="1549400" indent="-4699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"/>
        <a:defRPr sz="3000">
          <a:solidFill>
            <a:schemeClr val="accent1"/>
          </a:solidFill>
          <a:latin typeface="Stone Sans ITC TT-Semi" charset="0"/>
          <a:ea typeface="+mn-ea"/>
        </a:defRPr>
      </a:lvl3pPr>
      <a:lvl4pPr marL="1892300" indent="-228600" algn="l" rtl="0" eaLnBrk="0" fontAlgn="base" hangingPunct="0">
        <a:spcBef>
          <a:spcPct val="20000"/>
        </a:spcBef>
        <a:spcAft>
          <a:spcPct val="0"/>
        </a:spcAft>
        <a:buFont typeface="Webdings" pitchFamily="127" charset="2"/>
        <a:buChar char="["/>
        <a:defRPr sz="2600">
          <a:solidFill>
            <a:schemeClr val="accent1"/>
          </a:solidFill>
          <a:latin typeface="Stone Sans OS ITC TT-Semi" charset="0"/>
          <a:ea typeface="+mn-ea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127" charset="2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charset="0"/>
        <a:buChar char="N"/>
        <a:defRPr sz="2400">
          <a:solidFill>
            <a:schemeClr val="accent1"/>
          </a:solidFill>
          <a:latin typeface="Stone Sans OS ITC TT-Semi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0DD68-E2CB-4D7D-811A-507795F15CBE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-25400"/>
            <a:ext cx="9220200" cy="695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295400" y="4114800"/>
            <a:ext cx="8305800" cy="12001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Hit List of Words to Avoid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4B48D-60D8-4CFF-ACAC-C75C06109F0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5602" name="Picture 2" descr="PHOTO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-39688"/>
            <a:ext cx="9253538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914400"/>
            <a:ext cx="8458200" cy="5943600"/>
          </a:xfrm>
        </p:spPr>
        <p:txBody>
          <a:bodyPr/>
          <a:lstStyle/>
          <a:p>
            <a:pPr marL="812800" indent="-812800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for the reason that, due to the fact that = because</a:t>
            </a:r>
          </a:p>
          <a:p>
            <a:pPr marL="812800" indent="-812800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the fact that = REPHRASE</a:t>
            </a:r>
          </a:p>
          <a:p>
            <a:pPr marL="812800" indent="-812800" eaLnBrk="1" hangingPunct="1">
              <a:buFontTx/>
              <a:buChar char="o"/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Limit prepositions: Usually you can convert preps into </a:t>
            </a:r>
            <a:r>
              <a:rPr lang="en-US" sz="4000" b="1" dirty="0" err="1" smtClean="0">
                <a:solidFill>
                  <a:srgbClr val="FFFFFF"/>
                </a:solidFill>
                <a:latin typeface="Arial Black" charset="0"/>
                <a:cs typeface="+mn-cs"/>
              </a:rPr>
              <a:t>adjs</a:t>
            </a: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 or </a:t>
            </a:r>
            <a:r>
              <a:rPr lang="en-US" sz="4000" b="1" dirty="0" err="1" smtClean="0">
                <a:solidFill>
                  <a:srgbClr val="FFFFFF"/>
                </a:solidFill>
                <a:latin typeface="Arial Black" charset="0"/>
                <a:cs typeface="+mn-cs"/>
              </a:rPr>
              <a:t>advs</a:t>
            </a: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, but determine if you really need the expression in the first place. Rephrase!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StopD" charset="0"/>
                <a:cs typeface="+mj-cs"/>
              </a:rPr>
              <a:t>Examples:</a:t>
            </a:r>
            <a:r>
              <a:rPr lang="en-US" dirty="0" smtClean="0">
                <a:solidFill>
                  <a:srgbClr val="FFFFFF"/>
                </a:solidFill>
                <a:latin typeface="MetropolitainesD" charset="0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0120C-22BA-405F-A31C-F19511A2B9A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5563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2590800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/>
          <a:p>
            <a:pPr algn="r" eaLnBrk="1" hangingPunct="1">
              <a:defRPr/>
            </a:pP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The Last </a:t>
            </a:r>
            <a:r>
              <a:rPr lang="en-US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/>
            </a:r>
            <a:br>
              <a:rPr lang="en-US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</a:br>
            <a:r>
              <a:rPr lang="en-US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PowerPoint</a:t>
            </a: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/>
            </a:r>
            <a:b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</a:br>
            <a:r>
              <a:rPr lang="en-US" dirty="0" smtClean="0">
                <a:effectLst>
                  <a:glow rad="101600">
                    <a:schemeClr val="tx1">
                      <a:alpha val="75000"/>
                    </a:schemeClr>
                  </a:glow>
                </a:effectLst>
                <a:cs typeface="+mj-cs"/>
              </a:rPr>
              <a:t>For Now</a:t>
            </a:r>
            <a:endParaRPr lang="en-US" sz="4400" dirty="0" smtClean="0">
              <a:effectLst>
                <a:glow rad="101600">
                  <a:schemeClr val="tx1">
                    <a:alpha val="75000"/>
                  </a:schemeClr>
                </a:glow>
              </a:effectLst>
              <a:latin typeface="Stone Sans OS ITC TT-Semi" charset="0"/>
              <a:cs typeface="+mj-cs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1066800" y="4648200"/>
            <a:ext cx="7924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r">
              <a:defRPr/>
            </a:pPr>
            <a:r>
              <a:rPr lang="en-US" sz="4000" dirty="0">
                <a:solidFill>
                  <a:schemeClr val="accent1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  <a:latin typeface="Stone Sans SC ITC TT-Semi" charset="0"/>
                <a:ea typeface="ＭＳ Ｐゴシック" charset="0"/>
                <a:cs typeface="+mn-cs"/>
              </a:rPr>
              <a:t>Now, Go out there and Report the News!</a:t>
            </a:r>
            <a:endParaRPr lang="en-US" sz="4000" dirty="0">
              <a:solidFill>
                <a:schemeClr val="accent1"/>
              </a:solidFill>
              <a:effectLst>
                <a:glow rad="101600">
                  <a:schemeClr val="tx1">
                    <a:alpha val="75000"/>
                  </a:schemeClr>
                </a:glow>
              </a:effectLst>
              <a:latin typeface="Stone Sans OS ITC TT-Semi" charset="0"/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AF26F-4340-47A9-9742-2250B268AC50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7410" name="Picture 6" descr="PHOTO2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3" y="0"/>
            <a:ext cx="9253538" cy="69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40800" cy="1422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  <a:latin typeface="StopD" charset="0"/>
                <a:cs typeface="+mj-cs"/>
              </a:rPr>
              <a:t>Hit List: Words and Phrases to Avoid in News Writing</a:t>
            </a:r>
            <a:endParaRPr lang="en-US" b="1" smtClean="0">
              <a:solidFill>
                <a:srgbClr val="FFFFFF"/>
              </a:solidFill>
              <a:latin typeface="StopD" charset="0"/>
              <a:cs typeface="+mj-cs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854200"/>
            <a:ext cx="8940800" cy="5003800"/>
          </a:xfrm>
        </p:spPr>
        <p:txBody>
          <a:bodyPr/>
          <a:lstStyle/>
          <a:p>
            <a:pPr marL="812800" indent="-812800" eaLnBrk="1" hangingPunct="1">
              <a:defRPr/>
            </a:pPr>
            <a:r>
              <a:rPr lang="en-US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b="1" smtClean="0">
                <a:solidFill>
                  <a:srgbClr val="FFFFFF"/>
                </a:solidFill>
                <a:latin typeface="Arial Black" charset="0"/>
                <a:cs typeface="+mn-cs"/>
              </a:rPr>
              <a:t>1st person (I, we, our, etc.)</a:t>
            </a:r>
            <a:r>
              <a:rPr lang="en-US" b="1" smtClean="0">
                <a:solidFill>
                  <a:srgbClr val="FFFFFF"/>
                </a:solidFill>
                <a:latin typeface="Arial" charset="0"/>
                <a:cs typeface="+mn-cs"/>
              </a:rPr>
              <a:t> </a:t>
            </a:r>
            <a:endParaRPr lang="en-US" b="1" smtClean="0">
              <a:solidFill>
                <a:srgbClr val="FFFFFF"/>
              </a:solidFill>
              <a:latin typeface="Zapf Dingbats" charset="0"/>
              <a:cs typeface="+mn-cs"/>
              <a:sym typeface="Zapf Dingbats" charset="0"/>
            </a:endParaRPr>
          </a:p>
          <a:p>
            <a:pPr marL="812800" indent="-812800" eaLnBrk="1" hangingPunct="1">
              <a:defRPr/>
            </a:pPr>
            <a:r>
              <a:rPr lang="en-US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b="1" smtClean="0">
                <a:solidFill>
                  <a:srgbClr val="FFFFFF"/>
                </a:solidFill>
                <a:latin typeface="Arial Black" charset="0"/>
                <a:cs typeface="+mn-cs"/>
              </a:rPr>
              <a:t>2nd person (you, your, etc.)</a:t>
            </a:r>
            <a:endParaRPr lang="en-US" b="1" smtClean="0">
              <a:solidFill>
                <a:srgbClr val="FFFFFF"/>
              </a:solidFill>
              <a:latin typeface="Zapf Dingbats" charset="0"/>
              <a:cs typeface="+mn-cs"/>
              <a:sym typeface="Zapf Dingbats" charset="0"/>
            </a:endParaRPr>
          </a:p>
          <a:p>
            <a:pPr marL="812800" indent="-812800" eaLnBrk="1" hangingPunct="1">
              <a:defRPr/>
            </a:pPr>
            <a:r>
              <a:rPr lang="en-US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b="1" i="1" smtClean="0">
                <a:solidFill>
                  <a:srgbClr val="FFFFFF"/>
                </a:solidFill>
                <a:latin typeface="Arial Black" charset="0"/>
                <a:cs typeface="+mn-cs"/>
              </a:rPr>
              <a:t>get, got, getting, gotten, etc. </a:t>
            </a:r>
          </a:p>
          <a:p>
            <a:pPr marL="812800" indent="-812800" eaLnBrk="1" hangingPunct="1">
              <a:buFont typeface="Zapf Dingbats" charset="0"/>
              <a:buChar char="6"/>
              <a:defRPr/>
            </a:pPr>
            <a:r>
              <a:rPr lang="en-US" b="1" i="1" smtClean="0">
                <a:solidFill>
                  <a:srgbClr val="FFFFFF"/>
                </a:solidFill>
                <a:latin typeface="Arial Black" charset="0"/>
                <a:cs typeface="+mn-cs"/>
              </a:rPr>
              <a:t>have, has, had, having </a:t>
            </a:r>
            <a:r>
              <a:rPr lang="en-US" b="1" smtClean="0">
                <a:solidFill>
                  <a:srgbClr val="FFFFFF"/>
                </a:solidFill>
                <a:latin typeface="Arial Black" charset="0"/>
                <a:cs typeface="+mn-cs"/>
              </a:rPr>
              <a:t>(unless used as helping verbs)</a:t>
            </a:r>
          </a:p>
          <a:p>
            <a:pPr marL="812800" indent="-812800" eaLnBrk="1" hangingPunct="1">
              <a:defRPr/>
            </a:pPr>
            <a:r>
              <a:rPr lang="en-US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b="1" i="1" smtClean="0">
                <a:solidFill>
                  <a:srgbClr val="FFFFFF"/>
                </a:solidFill>
                <a:latin typeface="Arial Black" charset="0"/>
                <a:cs typeface="+mn-cs"/>
              </a:rPr>
              <a:t>do, did, done, does, doing </a:t>
            </a:r>
            <a:r>
              <a:rPr lang="en-US" b="1" smtClean="0">
                <a:solidFill>
                  <a:srgbClr val="FFFFFF"/>
                </a:solidFill>
                <a:latin typeface="Arial Black" charset="0"/>
                <a:cs typeface="+mn-cs"/>
              </a:rPr>
              <a:t>(unless used as helping verbs)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D0242-D179-4E90-B285-1CD4DFF0DB2C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4" name="Picture 6" descr="PHOTO2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3538" cy="69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  <a:latin typeface="StopD" charset="0"/>
                <a:cs typeface="+mj-cs"/>
              </a:rPr>
              <a:t>Hit List Cont.</a:t>
            </a:r>
            <a:endParaRPr lang="en-US" sz="600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tentorT" charset="0"/>
              <a:cs typeface="+mj-cs"/>
            </a:endParaRP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812800" indent="-812800" eaLnBrk="1" hangingPunct="1"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go, goes, going, gone, went</a:t>
            </a:r>
          </a:p>
          <a:p>
            <a:pPr marL="812800" indent="-812800" eaLnBrk="1" hangingPunct="1"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am, is, are, was, were, be being been </a:t>
            </a:r>
            <a:r>
              <a:rPr lang="en-US" sz="4000" b="1" smtClean="0">
                <a:solidFill>
                  <a:srgbClr val="FFFFFF"/>
                </a:solidFill>
                <a:latin typeface="Arial Black" charset="0"/>
                <a:cs typeface="+mn-cs"/>
              </a:rPr>
              <a:t>(unless sparingly used for description)</a:t>
            </a:r>
          </a:p>
          <a:p>
            <a:pPr marL="812800" indent="-812800" eaLnBrk="1" hangingPunct="1">
              <a:buFont typeface="Zapf Dingbats" charset="0"/>
              <a:buChar char="6"/>
              <a:defRPr/>
            </a:pP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There is/are/was/were/will be</a:t>
            </a:r>
          </a:p>
          <a:p>
            <a:pPr marL="812800" indent="-812800" eaLnBrk="1" hangingPunct="1"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a lot, lots</a:t>
            </a:r>
            <a:endParaRPr lang="en-US" sz="4000" b="1" i="1" smtClean="0">
              <a:solidFill>
                <a:srgbClr val="FFFFFF"/>
              </a:solidFill>
              <a:latin typeface="Avant Garde" charset="0"/>
              <a:cs typeface="+mn-cs"/>
            </a:endParaRPr>
          </a:p>
          <a:p>
            <a:pPr marL="812800" indent="-812800" eaLnBrk="1" hangingPunct="1"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thing</a:t>
            </a:r>
          </a:p>
          <a:p>
            <a:pPr marL="812800" indent="-812800" eaLnBrk="1" hangingPunct="1"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stuff</a:t>
            </a:r>
            <a:endParaRPr lang="en-US" sz="4000" smtClean="0">
              <a:latin typeface="Arial Black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4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4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4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4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4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4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3BE66-8C8C-472B-A014-BC3739CF859C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19458" name="Picture 6" descr="PHOTO2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3538" cy="69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  <a:latin typeface="StopD" charset="0"/>
                <a:cs typeface="+mj-cs"/>
              </a:rPr>
              <a:t>And More 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50800" y="939800"/>
            <a:ext cx="9194800" cy="5715000"/>
          </a:xfrm>
        </p:spPr>
        <p:txBody>
          <a:bodyPr/>
          <a:lstStyle/>
          <a:p>
            <a:pPr marL="812800" indent="-812800" eaLnBrk="1" hangingPunct="1">
              <a:tabLst>
                <a:tab pos="4572000" algn="l"/>
                <a:tab pos="5029200" algn="l"/>
              </a:tabLst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dirty="0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good </a:t>
            </a:r>
            <a:r>
              <a:rPr lang="en-US" sz="4000" b="1" i="1" dirty="0" smtClean="0">
                <a:solidFill>
                  <a:srgbClr val="FFFFFF"/>
                </a:solidFill>
                <a:latin typeface="Arial" charset="0"/>
                <a:cs typeface="+mn-cs"/>
              </a:rPr>
              <a:t>	</a:t>
            </a: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dirty="0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bad</a:t>
            </a:r>
            <a:endParaRPr lang="en-US" sz="4000" b="1" i="1" dirty="0" smtClean="0">
              <a:solidFill>
                <a:srgbClr val="FFFFFF"/>
              </a:solidFill>
              <a:latin typeface="Arial" charset="0"/>
              <a:cs typeface="+mn-cs"/>
            </a:endParaRPr>
          </a:p>
          <a:p>
            <a:pPr marL="812800" indent="-812800" eaLnBrk="1" hangingPunct="1">
              <a:buFont typeface="Zapf Dingbats" charset="0"/>
              <a:buChar char="6"/>
              <a:tabLst>
                <a:tab pos="4572000" algn="l"/>
                <a:tab pos="5029200" algn="l"/>
              </a:tabLst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very</a:t>
            </a:r>
            <a:r>
              <a:rPr lang="en-US" sz="4000" b="1" i="1" dirty="0" smtClean="0">
                <a:solidFill>
                  <a:srgbClr val="FFFFFF"/>
                </a:solidFill>
                <a:latin typeface="Arial" charset="0"/>
                <a:cs typeface="+mn-cs"/>
              </a:rPr>
              <a:t>	</a:t>
            </a: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dirty="0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really</a:t>
            </a:r>
            <a:endParaRPr lang="en-US" sz="4000" b="1" i="1" dirty="0" smtClean="0">
              <a:solidFill>
                <a:srgbClr val="FFFFFF"/>
              </a:solidFill>
              <a:latin typeface="Arial" charset="0"/>
              <a:cs typeface="+mn-cs"/>
            </a:endParaRPr>
          </a:p>
          <a:p>
            <a:pPr marL="812800" indent="-812800" eaLnBrk="1" hangingPunct="1">
              <a:buFont typeface="Zapf Dingbats" charset="0"/>
              <a:buChar char="6"/>
              <a:tabLst>
                <a:tab pos="4572000" algn="l"/>
                <a:tab pos="5029200" algn="l"/>
              </a:tabLst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kind of</a:t>
            </a:r>
            <a:r>
              <a:rPr lang="en-US" sz="4000" dirty="0" smtClean="0">
                <a:solidFill>
                  <a:srgbClr val="FFFFFF"/>
                </a:solidFill>
                <a:latin typeface="OzHandicraft BT" charset="0"/>
                <a:cs typeface="+mn-cs"/>
              </a:rPr>
              <a:t>	</a:t>
            </a: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dirty="0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sort of</a:t>
            </a:r>
            <a:endParaRPr lang="en-US" sz="4000" b="1" i="1" dirty="0" smtClean="0">
              <a:solidFill>
                <a:srgbClr val="FFFFFF"/>
              </a:solidFill>
              <a:latin typeface="Avant Garde" charset="0"/>
              <a:cs typeface="+mn-cs"/>
            </a:endParaRPr>
          </a:p>
          <a:p>
            <a:pPr marL="812800" indent="-812800" eaLnBrk="1" hangingPunct="1">
              <a:tabLst>
                <a:tab pos="4572000" algn="l"/>
                <a:tab pos="5029200" algn="l"/>
              </a:tabLst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dirty="0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little </a:t>
            </a: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(as in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 little bit)</a:t>
            </a:r>
          </a:p>
          <a:p>
            <a:pPr marL="812800" indent="-812800" eaLnBrk="1" hangingPunct="1">
              <a:tabLst>
                <a:tab pos="4572000" algn="l"/>
                <a:tab pos="5029200" algn="l"/>
              </a:tabLst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big/huge </a:t>
            </a: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(unless used 	for size but not when you mean 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major, important, </a:t>
            </a: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etc.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)</a:t>
            </a:r>
            <a:endParaRPr lang="en-US" sz="4000" dirty="0" smtClean="0">
              <a:solidFill>
                <a:srgbClr val="FFFFFF"/>
              </a:solidFill>
              <a:latin typeface="OzHandicraft BT" charset="0"/>
              <a:cs typeface="+mn-cs"/>
            </a:endParaRPr>
          </a:p>
          <a:p>
            <a:pPr marL="812800" indent="-812800" eaLnBrk="1" hangingPunct="1">
              <a:tabLst>
                <a:tab pos="4572000" algn="l"/>
                <a:tab pos="5029200" algn="l"/>
              </a:tabLst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</a:t>
            </a:r>
            <a:r>
              <a:rPr lang="en-US" sz="4000" b="1" i="1" dirty="0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pretty </a:t>
            </a: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(as in</a:t>
            </a: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 pretty 	hungry)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FB0E2-C513-4A99-AB79-CEC95D273CED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20482" name="Picture 6" descr="PHOTO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-46038"/>
            <a:ext cx="9261475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  <a:latin typeface="StopD" charset="0"/>
                <a:cs typeface="+mj-cs"/>
              </a:rPr>
              <a:t>Make Writing Strong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50800" y="939800"/>
            <a:ext cx="9194800" cy="5715000"/>
          </a:xfrm>
        </p:spPr>
        <p:txBody>
          <a:bodyPr/>
          <a:lstStyle/>
          <a:p>
            <a:pPr marL="812800" indent="-812800" eaLnBrk="1" hangingPunct="1">
              <a:defRPr/>
            </a:pPr>
            <a:r>
              <a:rPr lang="en-US" sz="36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</a:t>
            </a:r>
            <a:r>
              <a:rPr lang="en-US" sz="3600" b="1" smtClean="0">
                <a:solidFill>
                  <a:srgbClr val="FFFFFF"/>
                </a:solidFill>
                <a:latin typeface="OzHandicraft BT" charset="0"/>
                <a:cs typeface="+mn-cs"/>
              </a:rPr>
              <a:t>	</a:t>
            </a:r>
            <a:r>
              <a:rPr lang="en-US" sz="3600" b="1" smtClean="0">
                <a:solidFill>
                  <a:srgbClr val="FFFFFF"/>
                </a:solidFill>
                <a:latin typeface="Arial Black" charset="0"/>
                <a:cs typeface="+mn-cs"/>
              </a:rPr>
              <a:t>Use action verbs for 90 – 95% of your article/column. </a:t>
            </a:r>
            <a:endParaRPr lang="en-US" sz="3600" b="1" smtClean="0">
              <a:solidFill>
                <a:srgbClr val="FFFFFF"/>
              </a:solidFill>
              <a:latin typeface="OzHandicraft BT" charset="0"/>
              <a:cs typeface="+mn-cs"/>
            </a:endParaRPr>
          </a:p>
          <a:p>
            <a:pPr marL="812800" indent="-812800" eaLnBrk="1" hangingPunct="1">
              <a:defRPr/>
            </a:pPr>
            <a:r>
              <a:rPr lang="en-US" sz="36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</a:t>
            </a:r>
            <a:r>
              <a:rPr lang="en-US" sz="3600" b="1" smtClean="0">
                <a:solidFill>
                  <a:srgbClr val="FFFFFF"/>
                </a:solidFill>
                <a:latin typeface="Avant Garde" charset="0"/>
                <a:cs typeface="+mn-cs"/>
              </a:rPr>
              <a:t>	</a:t>
            </a:r>
            <a:r>
              <a:rPr lang="en-US" sz="3600" b="1" smtClean="0">
                <a:solidFill>
                  <a:srgbClr val="FFFFFF"/>
                </a:solidFill>
                <a:latin typeface="Arial Black" charset="0"/>
                <a:cs typeface="+mn-cs"/>
              </a:rPr>
              <a:t>Active voice is strong. Passive voice is weak and only the best choice when used as description or	 when the true subject (who/what did the action) is unknown.</a:t>
            </a:r>
          </a:p>
          <a:p>
            <a:pPr marL="812800" indent="-812800" eaLnBrk="1" hangingPunct="1">
              <a:defRPr/>
            </a:pPr>
            <a:r>
              <a:rPr lang="en-US" sz="36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	</a:t>
            </a:r>
            <a:r>
              <a:rPr lang="en-US" sz="3600" b="1" smtClean="0">
                <a:solidFill>
                  <a:srgbClr val="FFFFFF"/>
                </a:solidFill>
                <a:latin typeface="Arial Black" charset="0"/>
                <a:cs typeface="+mn-cs"/>
              </a:rPr>
              <a:t>See your Proofreading/Editing Key for help with passive voice.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6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6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DB1BF-F5DB-4D0A-9B36-E849A9436BFE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21506" name="Picture 5" descr="PHOTO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1475" cy="69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  <a:latin typeface="StopD" charset="0"/>
                <a:cs typeface="+mj-cs"/>
              </a:rPr>
              <a:t>Make Writing Strong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651000"/>
            <a:ext cx="9194800" cy="4114800"/>
          </a:xfrm>
        </p:spPr>
        <p:txBody>
          <a:bodyPr/>
          <a:lstStyle/>
          <a:p>
            <a:pPr marL="812800" indent="-812800" eaLnBrk="1" hangingPunct="1">
              <a:buFont typeface="Zapf Dingbats" charset="0"/>
              <a:buChar char="4"/>
              <a:defRPr/>
            </a:pPr>
            <a:r>
              <a:rPr lang="en-US" sz="4000" b="1" smtClean="0">
                <a:solidFill>
                  <a:srgbClr val="FFFFFF"/>
                </a:solidFill>
                <a:latin typeface="Arial Black" charset="0"/>
                <a:cs typeface="+mn-cs"/>
              </a:rPr>
              <a:t>Choose words best suited to your topic, activity, method, etc. </a:t>
            </a:r>
          </a:p>
          <a:p>
            <a:pPr marL="812800" indent="-812800" eaLnBrk="1" hangingPunct="1">
              <a:buFont typeface="Zapf Dingbats" charset="0"/>
              <a:buChar char="4"/>
              <a:defRPr/>
            </a:pPr>
            <a:r>
              <a:rPr lang="en-US" sz="4000" b="1" smtClean="0">
                <a:solidFill>
                  <a:srgbClr val="FFFFFF"/>
                </a:solidFill>
                <a:latin typeface="Arial Black" charset="0"/>
                <a:cs typeface="+mn-cs"/>
              </a:rPr>
              <a:t>Put them in context and define them if your audience will need explanations.</a:t>
            </a:r>
            <a:r>
              <a:rPr lang="en-US" sz="4000" b="1" smtClean="0">
                <a:solidFill>
                  <a:srgbClr val="FFFFFF"/>
                </a:solidFill>
                <a:latin typeface="Arial" charset="0"/>
                <a:cs typeface="+mn-cs"/>
              </a:rPr>
              <a:t> </a:t>
            </a:r>
          </a:p>
          <a:p>
            <a:pPr marL="812800" indent="-812800" eaLnBrk="1" hangingPunct="1">
              <a:buFont typeface="Zapf Dingbats" charset="0"/>
              <a:buChar char="4"/>
              <a:defRPr/>
            </a:pPr>
            <a:r>
              <a:rPr lang="en-US" sz="4000" b="1" smtClean="0">
                <a:solidFill>
                  <a:srgbClr val="FFFFFF"/>
                </a:solidFill>
                <a:latin typeface="Arial Black" charset="0"/>
                <a:cs typeface="+mn-cs"/>
              </a:rPr>
              <a:t>Use </a:t>
            </a:r>
            <a:r>
              <a:rPr lang="en-US" sz="4000" b="1" i="1" smtClean="0">
                <a:solidFill>
                  <a:srgbClr val="FFFFFF"/>
                </a:solidFill>
                <a:latin typeface="Arial Black" charset="0"/>
                <a:cs typeface="+mn-cs"/>
              </a:rPr>
              <a:t>Word Menu</a:t>
            </a:r>
            <a:r>
              <a:rPr lang="en-US" sz="4000" b="1" smtClean="0">
                <a:solidFill>
                  <a:srgbClr val="FFFFFF"/>
                </a:solidFill>
                <a:latin typeface="Arial Black" charset="0"/>
                <a:cs typeface="+mn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5F851-629C-4C38-B579-A27ADD7D98E3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2530" name="Picture 6" descr="PHOTO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-39688"/>
            <a:ext cx="9253538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016000" y="3175000"/>
            <a:ext cx="8178800" cy="3581400"/>
          </a:xfrm>
        </p:spPr>
        <p:txBody>
          <a:bodyPr/>
          <a:lstStyle/>
          <a:p>
            <a:pPr marL="812800" indent="-812800" eaLnBrk="1" hangingPunct="1">
              <a:buFont typeface="Zapf Dingbats" charset="0"/>
              <a:buNone/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cs typeface="+mn-cs"/>
                <a:sym typeface="Zapf Dingbats" charset="0"/>
              </a:rPr>
              <a:t></a:t>
            </a:r>
            <a:r>
              <a:rPr lang="en-US" sz="4000" smtClean="0">
                <a:solidFill>
                  <a:srgbClr val="FFFFFF"/>
                </a:solidFill>
                <a:latin typeface="OzHandicraft BT" charset="0"/>
                <a:cs typeface="+mn-cs"/>
              </a:rPr>
              <a:t>	</a:t>
            </a:r>
            <a:r>
              <a:rPr lang="en-US" sz="4000" b="1" smtClean="0">
                <a:solidFill>
                  <a:srgbClr val="FFFFFF"/>
                </a:solidFill>
                <a:latin typeface="Arial Black" charset="0"/>
                <a:cs typeface="+mn-cs"/>
              </a:rPr>
              <a:t>Avoid clutter:</a:t>
            </a:r>
            <a:endParaRPr lang="en-US" sz="4000" smtClean="0">
              <a:solidFill>
                <a:srgbClr val="FFFFFF"/>
              </a:solidFill>
              <a:latin typeface="Arial Black" charset="0"/>
              <a:cs typeface="+mn-cs"/>
            </a:endParaRPr>
          </a:p>
          <a:p>
            <a:pPr marL="1651000" lvl="1" indent="-723900" eaLnBrk="1" hangingPunct="1">
              <a:buFont typeface="Webdings" charset="0"/>
              <a:buNone/>
              <a:defRPr/>
            </a:pPr>
            <a:r>
              <a:rPr lang="en-US" sz="4000" b="1" smtClean="0">
                <a:solidFill>
                  <a:srgbClr val="FFFFFF"/>
                </a:solidFill>
                <a:latin typeface="Zapf Dingbats" charset="0"/>
                <a:sym typeface="Zapf Dingbats" charset="0"/>
              </a:rPr>
              <a:t></a:t>
            </a:r>
            <a:r>
              <a:rPr lang="en-US" sz="4000" b="1" smtClean="0">
                <a:solidFill>
                  <a:srgbClr val="FFFFFF"/>
                </a:solidFill>
                <a:latin typeface="Arial Black" charset="0"/>
              </a:rPr>
              <a:t>Use a thesaurus to find a more concise word. Often one word can replace phrases</a:t>
            </a:r>
          </a:p>
        </p:txBody>
      </p:sp>
      <p:sp>
        <p:nvSpPr>
          <p:cNvPr id="138250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chemeClr val="hlink"/>
                </a:solidFill>
                <a:latin typeface="StopD" charset="0"/>
                <a:cs typeface="+mj-cs"/>
              </a:rPr>
              <a:t>Make Writing Concise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FF850-492B-4C0C-BD8A-F797E801CF92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3554" name="Picture 2" descr="PHOTO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-39688"/>
            <a:ext cx="9253538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219200"/>
            <a:ext cx="8458200" cy="5943600"/>
          </a:xfrm>
        </p:spPr>
        <p:txBody>
          <a:bodyPr/>
          <a:lstStyle/>
          <a:p>
            <a:pPr marL="812800" indent="-812800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at this point in time = now </a:t>
            </a:r>
          </a:p>
          <a:p>
            <a:pPr marL="812800" indent="-812800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in a great many instances, in several instances, on many/several occasions, etc. = often, frequently</a:t>
            </a:r>
          </a:p>
          <a:p>
            <a:pPr marL="812800" indent="-812800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has (have) the ability to sing = can sing</a:t>
            </a:r>
          </a:p>
          <a:p>
            <a:pPr marL="812800" indent="-812800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is (are) able to = can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StopD" charset="0"/>
                <a:cs typeface="+mj-cs"/>
              </a:rPr>
              <a:t>Examples:</a:t>
            </a:r>
            <a:r>
              <a:rPr lang="en-US" dirty="0" smtClean="0">
                <a:solidFill>
                  <a:srgbClr val="FFFFFF"/>
                </a:solidFill>
                <a:latin typeface="MetropolitainesD" charset="0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10D72-327F-4F29-98F7-94C10AB0F1F3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24578" name="Picture 2" descr="PHOTO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800" y="-39688"/>
            <a:ext cx="9253538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36600"/>
            <a:ext cx="8966200" cy="6146800"/>
          </a:xfrm>
        </p:spPr>
        <p:txBody>
          <a:bodyPr/>
          <a:lstStyle/>
          <a:p>
            <a:pPr marL="812800" indent="-812800" algn="r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is (are) going to = will</a:t>
            </a:r>
          </a:p>
          <a:p>
            <a:pPr marL="812800" indent="-812800" algn="r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have to = must</a:t>
            </a:r>
          </a:p>
          <a:p>
            <a:pPr marL="812800" indent="-812800" algn="r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need to = must</a:t>
            </a:r>
          </a:p>
          <a:p>
            <a:pPr marL="812800" indent="-812800" algn="r" eaLnBrk="1" hangingPunct="1">
              <a:buFontTx/>
              <a:buChar char="o"/>
              <a:defRPr/>
            </a:pPr>
            <a:r>
              <a:rPr lang="en-US" sz="4000" b="1" i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started to = began </a:t>
            </a:r>
          </a:p>
          <a:p>
            <a:pPr marL="812800" indent="-812800" eaLnBrk="1" hangingPunct="1">
              <a:buFont typeface="Wingdings" charset="2"/>
              <a:buChar char="Ø"/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(But only if pointing out that an event actually began. </a:t>
            </a:r>
          </a:p>
          <a:p>
            <a:pPr marL="812800" indent="-812800" eaLnBrk="1" hangingPunct="1">
              <a:buFont typeface="Wingdings" charset="2"/>
              <a:buChar char="Ø"/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Arial Black" charset="0"/>
                <a:cs typeface="+mn-cs"/>
              </a:rPr>
              <a:t>	Otherwise just tell what the subject did. Did they start to swim or did they swim?)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title"/>
          </p:nvPr>
        </p:nvSpPr>
        <p:spPr>
          <a:xfrm>
            <a:off x="1549400" y="-101600"/>
            <a:ext cx="7772400" cy="863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FF"/>
                </a:solidFill>
                <a:latin typeface="StopD" charset="0"/>
                <a:cs typeface="+mj-cs"/>
              </a:rPr>
              <a:t>Examples cont.</a:t>
            </a:r>
            <a:r>
              <a:rPr lang="en-US" smtClean="0">
                <a:solidFill>
                  <a:srgbClr val="FFFFFF"/>
                </a:solidFill>
                <a:latin typeface="MetropolitainesD" charset="0"/>
                <a:cs typeface="+mj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bldLvl="5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Stone Sans SC ITC TT-Semi"/>
        <a:ea typeface="ＭＳ Ｐゴシック"/>
        <a:cs typeface=""/>
      </a:majorFont>
      <a:minorFont>
        <a:latin typeface="Stone Sans OS ITC TT-Bol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metr212 BkCn B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eometr212 BkCn BT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Cathie's New Toy:Microsoft Office X:Templates:Presentations:Designs:Blank Presentation</Template>
  <TotalTime>1159</TotalTime>
  <Words>348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30" baseType="lpstr">
      <vt:lpstr>Geometr212 BkCn BT</vt:lpstr>
      <vt:lpstr>ＭＳ Ｐゴシック</vt:lpstr>
      <vt:lpstr>Arial</vt:lpstr>
      <vt:lpstr>Stone Sans SC ITC TT-Semi</vt:lpstr>
      <vt:lpstr>Stone Sans OS ITC TT-Bold</vt:lpstr>
      <vt:lpstr>Stone Sans ITC TT-Semi</vt:lpstr>
      <vt:lpstr>Webdings</vt:lpstr>
      <vt:lpstr>Stone Sans OS ITC TT-Semi</vt:lpstr>
      <vt:lpstr>Times</vt:lpstr>
      <vt:lpstr>Techno</vt:lpstr>
      <vt:lpstr>StopD</vt:lpstr>
      <vt:lpstr>Zapf Dingbats</vt:lpstr>
      <vt:lpstr>Arial Black</vt:lpstr>
      <vt:lpstr>StentorT</vt:lpstr>
      <vt:lpstr>Avant Garde</vt:lpstr>
      <vt:lpstr>OzHandicraft BT</vt:lpstr>
      <vt:lpstr>MetropolitainesD</vt:lpstr>
      <vt:lpstr>Wingdings</vt:lpstr>
      <vt:lpstr>Blank Presentation</vt:lpstr>
      <vt:lpstr>PowerPoint Presentation</vt:lpstr>
      <vt:lpstr>Hit List: Words and Phrases to Avoid in News Writing</vt:lpstr>
      <vt:lpstr>Hit List Cont.</vt:lpstr>
      <vt:lpstr>And More </vt:lpstr>
      <vt:lpstr>Make Writing Strong</vt:lpstr>
      <vt:lpstr>Make Writing Strong</vt:lpstr>
      <vt:lpstr>Make Writing Concise</vt:lpstr>
      <vt:lpstr>Examples: </vt:lpstr>
      <vt:lpstr>Examples cont. </vt:lpstr>
      <vt:lpstr>Examples: </vt:lpstr>
      <vt:lpstr>PowerPoint Presentation</vt:lpstr>
    </vt:vector>
  </TitlesOfParts>
  <Company>_x0018_뀀ÊῘ˚雤뿿춀ˇÊῘ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Cathie Lawson</dc:creator>
  <cp:lastModifiedBy>Lindsay Kovel</cp:lastModifiedBy>
  <cp:revision>181</cp:revision>
  <cp:lastPrinted>2002-06-29T23:25:05Z</cp:lastPrinted>
  <dcterms:created xsi:type="dcterms:W3CDTF">2002-06-28T22:32:37Z</dcterms:created>
  <dcterms:modified xsi:type="dcterms:W3CDTF">2012-06-16T13:30:17Z</dcterms:modified>
</cp:coreProperties>
</file>