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1" r:id="rId3"/>
    <p:sldId id="309" r:id="rId4"/>
    <p:sldId id="308" r:id="rId5"/>
    <p:sldId id="310" r:id="rId6"/>
    <p:sldId id="307" r:id="rId7"/>
    <p:sldId id="292" r:id="rId8"/>
    <p:sldId id="305" r:id="rId9"/>
    <p:sldId id="293" r:id="rId10"/>
    <p:sldId id="306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FF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680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17A818D1-56E3-46BE-98AB-97B8B5546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443B3AFC-57BA-484A-B923-6F0E4FD2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498A5-B6C8-4083-BE5A-CB5579BCE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BBFA-3E33-4D5E-A318-0FA17C0F3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21145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61912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CAD8-4B09-45BF-8539-B422EAEA9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6A9F3-A4A9-4EF6-A166-6AB596AC0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56BB-93F0-4A29-AD54-646842684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52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152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A0245-19A0-48CB-8716-1A006F8E5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4D52-FFE7-40C9-B913-57AB9293F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D6CA1-81B7-438D-858C-AE5F60D09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5CC1D-5CE3-4C99-A708-155751946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24A41-FEE7-419E-BF54-33869B8B4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2116A-3894-4D36-B20F-A5D0A309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echno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3BDF2B35-961E-4658-92AD-2AED5B1CB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9pPr>
    </p:titleStyle>
    <p:bodyStyle>
      <a:lvl1pPr marL="50800" indent="-50800" algn="l" rtl="0" eaLnBrk="0" fontAlgn="base" hangingPunct="0">
        <a:spcBef>
          <a:spcPct val="20000"/>
        </a:spcBef>
        <a:spcAft>
          <a:spcPct val="0"/>
        </a:spcAft>
        <a:defRPr sz="3800">
          <a:solidFill>
            <a:schemeClr val="accent1"/>
          </a:solidFill>
          <a:latin typeface="+mn-lt"/>
          <a:ea typeface="+mn-ea"/>
          <a:cs typeface="ＭＳ Ｐゴシック" charset="0"/>
        </a:defRPr>
      </a:lvl1pPr>
      <a:lvl2pPr marL="965200" indent="-5080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¥"/>
        <a:defRPr sz="3400">
          <a:solidFill>
            <a:schemeClr val="accent1"/>
          </a:solidFill>
          <a:latin typeface="Stone Sans ITC TT-Semi" charset="0"/>
          <a:ea typeface="+mn-ea"/>
        </a:defRPr>
      </a:lvl2pPr>
      <a:lvl3pPr marL="1549400" indent="-4699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"/>
        <a:defRPr sz="3000">
          <a:solidFill>
            <a:schemeClr val="accent1"/>
          </a:solidFill>
          <a:latin typeface="Stone Sans ITC TT-Semi" charset="0"/>
          <a:ea typeface="+mn-ea"/>
        </a:defRPr>
      </a:lvl3pPr>
      <a:lvl4pPr marL="1892300" indent="-2286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["/>
        <a:defRPr sz="2600">
          <a:solidFill>
            <a:schemeClr val="accent1"/>
          </a:solidFill>
          <a:latin typeface="Stone Sans OS ITC TT-Semi" charset="0"/>
          <a:ea typeface="+mn-ea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27" charset="2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5F9D1-5244-4003-9CC5-EB224B276022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-25400"/>
            <a:ext cx="9220200" cy="695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295400" y="4114800"/>
            <a:ext cx="8305800" cy="12001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5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Interviewing Skills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A15F7-4313-4EFC-92DF-EC51199F168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25602" name="Picture 2" descr="PHOTO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26537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01600" y="1295400"/>
            <a:ext cx="9194800" cy="57150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When writing exact words, use quotation marks as you take notes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Clarify potential quotations by reading interviewee</a:t>
            </a:r>
            <a:r>
              <a:rPr lang="ja-JP" altLang="en-US" sz="4000" smtClean="0">
                <a:latin typeface="Arial Black" charset="0"/>
                <a:cs typeface="+mn-cs"/>
              </a:rPr>
              <a:t>’</a:t>
            </a:r>
            <a:r>
              <a:rPr lang="en-US" sz="4000" smtClean="0">
                <a:latin typeface="Arial Black" charset="0"/>
                <a:cs typeface="+mn-cs"/>
              </a:rPr>
              <a:t>s words back to him/her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Thanks them and tell them when the article will appear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When conducting interview:</a:t>
            </a:r>
            <a:endParaRPr lang="en-US" smtClean="0">
              <a:latin typeface="StentorT" charset="0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0238-15C7-47E6-8799-23B3648AC81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563"/>
            <a:ext cx="91440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algn="r" eaLnBrk="1" hangingPunct="1">
              <a:defRPr/>
            </a:pPr>
            <a: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>More Exciting </a:t>
            </a:r>
            <a:b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</a:br>
            <a: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>News Writing Details to Come … </a:t>
            </a:r>
            <a:endParaRPr lang="en-US" sz="4400" dirty="0" smtClean="0">
              <a:effectLst>
                <a:glow rad="101600">
                  <a:schemeClr val="tx1">
                    <a:alpha val="75000"/>
                  </a:schemeClr>
                </a:glow>
              </a:effectLst>
              <a:latin typeface="Stone Sans OS ITC TT-Semi" charset="0"/>
              <a:cs typeface="+mj-cs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" y="2971800"/>
            <a:ext cx="8458200" cy="2057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ebdings" charset="0"/>
              <a:buChar char="¥"/>
              <a:defRPr/>
            </a:pPr>
            <a:r>
              <a:rPr lang="en-US" sz="3000" dirty="0" smtClean="0">
                <a:latin typeface="Stone Sans OS ITC TT-Bold" charset="0"/>
              </a:rPr>
              <a:t>Inverted Pyramid</a:t>
            </a:r>
          </a:p>
          <a:p>
            <a:pPr lvl="1" eaLnBrk="1" hangingPunct="1">
              <a:lnSpc>
                <a:spcPct val="90000"/>
              </a:lnSpc>
              <a:buFont typeface="Webdings" charset="0"/>
              <a:buChar char="¥"/>
              <a:defRPr/>
            </a:pPr>
            <a:r>
              <a:rPr lang="en-US" sz="3000" dirty="0" smtClean="0">
                <a:latin typeface="Stone Sans OS ITC TT-Bold" charset="0"/>
              </a:rPr>
              <a:t>The Hit List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cs typeface="+mn-cs"/>
            </a:endParaRPr>
          </a:p>
          <a:p>
            <a:pPr lvl="2" eaLnBrk="1" hangingPunct="1">
              <a:lnSpc>
                <a:spcPct val="90000"/>
              </a:lnSpc>
              <a:buFont typeface="Webdings" charset="0"/>
              <a:buNone/>
              <a:defRPr/>
            </a:pPr>
            <a:endParaRPr lang="en-US" dirty="0" smtClean="0">
              <a:latin typeface="Stone Sans OS ITC TT-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2735E-ACDA-4BA9-9466-D38DF20B2380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7410" name="Picture 6" descr="PHOTO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36062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Basic Info</a:t>
            </a:r>
            <a:endParaRPr lang="en-US" dirty="0" smtClean="0">
              <a:latin typeface="StentorT" charset="0"/>
              <a:cs typeface="+mj-cs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143000"/>
            <a:ext cx="8878887" cy="5562600"/>
          </a:xfrm>
        </p:spPr>
        <p:txBody>
          <a:bodyPr/>
          <a:lstStyle/>
          <a:p>
            <a:pPr marL="812800" indent="-812800" defTabSz="127000" eaLnBrk="1" hangingPunct="1">
              <a:buFont typeface="Webdings" charset="0"/>
              <a:buChar char="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  <a:cs typeface="+mn-cs"/>
              </a:rPr>
              <a:t>All straight and feature stories require interviews</a:t>
            </a:r>
          </a:p>
          <a:p>
            <a:pPr marL="812800" indent="-812800" defTabSz="127000" eaLnBrk="1" hangingPunct="1">
              <a:buFont typeface="Webdings" charset="0"/>
              <a:buChar char="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  <a:cs typeface="+mn-cs"/>
              </a:rPr>
              <a:t>All NC-related stories require 3 NC interviews with quotations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Must be different genders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Must be 3 grade levels OR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Must include teacher or admin and 2 grade levels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E40E-4E34-4CE1-80E0-E2300AFD8DEB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4" name="Picture 6" descr="PHOTO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36062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Basic Info</a:t>
            </a:r>
            <a:endParaRPr lang="en-US" dirty="0" smtClean="0">
              <a:latin typeface="StentorT" charset="0"/>
              <a:cs typeface="+mj-cs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143000"/>
            <a:ext cx="8878887" cy="5562600"/>
          </a:xfrm>
        </p:spPr>
        <p:txBody>
          <a:bodyPr/>
          <a:lstStyle/>
          <a:p>
            <a:pPr marL="812800" indent="-812800" defTabSz="127000" eaLnBrk="1" hangingPunct="1">
              <a:buFont typeface="Webdings" charset="0"/>
              <a:buChar char="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  <a:cs typeface="+mn-cs"/>
              </a:rPr>
              <a:t>When to do student interviews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During a student’s lunch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During homeroom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Before or after school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If absolutely urgent, ask teacher if you can talk to student for 10 minutes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02336-55DF-4368-AD5C-4ABFF6DB9814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19458" name="Picture 6" descr="PHOTO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36062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Basic Info</a:t>
            </a:r>
            <a:endParaRPr lang="en-US" dirty="0" smtClean="0">
              <a:latin typeface="StentorT" charset="0"/>
              <a:cs typeface="+mj-cs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62000"/>
            <a:ext cx="8878887" cy="3098800"/>
          </a:xfrm>
        </p:spPr>
        <p:txBody>
          <a:bodyPr/>
          <a:lstStyle/>
          <a:p>
            <a:pPr marL="812800" indent="-812800" defTabSz="127000" eaLnBrk="1" hangingPunct="1">
              <a:buFont typeface="Webdings" charset="0"/>
              <a:buChar char="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  <a:cs typeface="+mn-cs"/>
              </a:rPr>
              <a:t>When to do teacher interviews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Before or after school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If absolutely urgent, ask teacher if you can talk to him/her during his/her lunch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8773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>
            <a:lvl1pPr marL="50800" indent="-50800" algn="l" rtl="0" fontAlgn="base">
              <a:spcBef>
                <a:spcPct val="20000"/>
              </a:spcBef>
              <a:spcAft>
                <a:spcPct val="0"/>
              </a:spcAft>
              <a:defRPr sz="3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965200" indent="-508000" algn="l" rtl="0" fontAlgn="base">
              <a:spcBef>
                <a:spcPct val="20000"/>
              </a:spcBef>
              <a:spcAft>
                <a:spcPct val="0"/>
              </a:spcAft>
              <a:buFont typeface="Webdings" charset="0"/>
              <a:buChar char="¥"/>
              <a:defRPr sz="3400">
                <a:solidFill>
                  <a:schemeClr val="accent1"/>
                </a:solidFill>
                <a:latin typeface="Stone Sans ITC TT-Semi" charset="0"/>
                <a:ea typeface="+mn-ea"/>
              </a:defRPr>
            </a:lvl2pPr>
            <a:lvl3pPr marL="1549400" indent="-469900" algn="l" rtl="0" fontAlgn="base">
              <a:spcBef>
                <a:spcPct val="20000"/>
              </a:spcBef>
              <a:spcAft>
                <a:spcPct val="0"/>
              </a:spcAft>
              <a:buFont typeface="Webdings" charset="0"/>
              <a:buChar char=""/>
              <a:defRPr sz="3000">
                <a:solidFill>
                  <a:schemeClr val="accent1"/>
                </a:solidFill>
                <a:latin typeface="Stone Sans ITC TT-Semi" charset="0"/>
                <a:ea typeface="+mn-ea"/>
              </a:defRPr>
            </a:lvl3pPr>
            <a:lvl4pPr marL="1892300" indent="-228600" algn="l" rtl="0" fontAlgn="base">
              <a:spcBef>
                <a:spcPct val="20000"/>
              </a:spcBef>
              <a:spcAft>
                <a:spcPct val="0"/>
              </a:spcAft>
              <a:buFont typeface="Webdings" charset="0"/>
              <a:buChar char="["/>
              <a:defRPr sz="2600">
                <a:solidFill>
                  <a:schemeClr val="accent1"/>
                </a:solidFill>
                <a:latin typeface="Stone Sans OS ITC TT-Semi" charset="0"/>
                <a:ea typeface="+mn-ea"/>
              </a:defRPr>
            </a:lvl4pPr>
            <a:lvl5pPr marL="2235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N"/>
              <a:defRPr sz="2400">
                <a:solidFill>
                  <a:schemeClr val="accent1"/>
                </a:solidFill>
                <a:latin typeface="Stone Sans OS ITC TT-Semi" charset="0"/>
                <a:ea typeface="+mn-ea"/>
              </a:defRPr>
            </a:lvl5pPr>
            <a:lvl6pPr marL="2692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N"/>
              <a:defRPr sz="2400">
                <a:solidFill>
                  <a:schemeClr val="accent1"/>
                </a:solidFill>
                <a:latin typeface="Stone Sans OS ITC TT-Semi" charset="0"/>
                <a:ea typeface="+mn-ea"/>
              </a:defRPr>
            </a:lvl6pPr>
            <a:lvl7pPr marL="3149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N"/>
              <a:defRPr sz="2400">
                <a:solidFill>
                  <a:schemeClr val="accent1"/>
                </a:solidFill>
                <a:latin typeface="Stone Sans OS ITC TT-Semi" charset="0"/>
                <a:ea typeface="+mn-ea"/>
              </a:defRPr>
            </a:lvl7pPr>
            <a:lvl8pPr marL="3606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N"/>
              <a:defRPr sz="2400">
                <a:solidFill>
                  <a:schemeClr val="accent1"/>
                </a:solidFill>
                <a:latin typeface="Stone Sans OS ITC TT-Semi" charset="0"/>
                <a:ea typeface="+mn-ea"/>
              </a:defRPr>
            </a:lvl8pPr>
            <a:lvl9pPr marL="4064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N"/>
              <a:defRPr sz="2400">
                <a:solidFill>
                  <a:schemeClr val="accent1"/>
                </a:solidFill>
                <a:latin typeface="Stone Sans OS ITC TT-Semi" charset="0"/>
                <a:ea typeface="+mn-ea"/>
              </a:defRPr>
            </a:lvl9pPr>
          </a:lstStyle>
          <a:p>
            <a:pPr marL="812800" indent="-812800" defTabSz="127000" eaLnBrk="0" hangingPunct="0">
              <a:buFont typeface="Webdings" charset="0"/>
              <a:buChar char="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When to do admin interviews</a:t>
            </a:r>
          </a:p>
          <a:p>
            <a:pPr marL="1282700" lvl="1" indent="-355600" defTabSz="127000" eaLnBrk="0" hangingPunct="0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  <a:cs typeface="+mn-cs"/>
              </a:rPr>
              <a:t>During their lunch duty</a:t>
            </a:r>
          </a:p>
          <a:p>
            <a:pPr marL="1282700" lvl="1" indent="-355600" defTabSz="127000" eaLnBrk="0" hangingPunct="0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  <a:cs typeface="+mn-cs"/>
              </a:rPr>
              <a:t>Before or after school</a:t>
            </a:r>
          </a:p>
          <a:p>
            <a:pPr marL="1282700" lvl="1" indent="-355600" defTabSz="127000" eaLnBrk="0" hangingPunct="0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  <a:cs typeface="+mn-cs"/>
              </a:rPr>
              <a:t>During 3</a:t>
            </a:r>
            <a:r>
              <a:rPr lang="en-US" sz="3500" baseline="30000" dirty="0" smtClean="0">
                <a:latin typeface="Arial Black" charset="0"/>
                <a:cs typeface="+mn-cs"/>
              </a:rPr>
              <a:t>rd</a:t>
            </a:r>
            <a:r>
              <a:rPr lang="en-US" sz="3500" dirty="0" smtClean="0">
                <a:latin typeface="Arial Black" charset="0"/>
                <a:cs typeface="+mn-cs"/>
              </a:rPr>
              <a:t> period if convenient for him/her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5"/>
      <p:bldP spid="6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7B36-1232-473A-B046-B25CF8172B31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20482" name="Picture 6" descr="PHOTO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36062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Basic Info</a:t>
            </a:r>
            <a:endParaRPr lang="en-US" dirty="0" smtClean="0">
              <a:latin typeface="StentorT" charset="0"/>
              <a:cs typeface="+mj-cs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914400"/>
            <a:ext cx="8878887" cy="5715000"/>
          </a:xfrm>
        </p:spPr>
        <p:txBody>
          <a:bodyPr/>
          <a:lstStyle/>
          <a:p>
            <a:pPr marL="812800" indent="-812800" defTabSz="127000" eaLnBrk="1" hangingPunct="1">
              <a:buFont typeface="Webdings" charset="0"/>
              <a:buChar char="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  <a:cs typeface="+mn-cs"/>
              </a:rPr>
              <a:t>All non-NC stories require 3 NC quotations AND 2 expert quotations or attributions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Experts must be someone in a field related to story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Best to use non-NC staff for this, but can resort to NC staff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Other media are NOT experts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500" dirty="0" smtClean="0">
                <a:latin typeface="Arial Black" charset="0"/>
              </a:rPr>
              <a:t>May use a reliable web site, esp. if press release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A3DAE-178B-435A-8583-91DE1C4B2987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1506" name="Picture 9" descr="PHOTO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26537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Determine your Purpose</a:t>
            </a:r>
            <a:r>
              <a:rPr lang="en-US" sz="6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/>
            </a:r>
            <a:br>
              <a:rPr lang="en-US" sz="6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</a:br>
            <a:endParaRPr lang="en-US" smtClean="0">
              <a:latin typeface="StentorT" charset="0"/>
              <a:cs typeface="+mj-cs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7000"/>
            <a:ext cx="8458200" cy="5156200"/>
          </a:xfrm>
        </p:spPr>
        <p:txBody>
          <a:bodyPr/>
          <a:lstStyle/>
          <a:p>
            <a:pPr marL="812800" indent="-812800" defTabSz="127000" eaLnBrk="1" hangingPunct="1">
              <a:buFont typeface="Webdings" charset="0"/>
              <a:buChar char=""/>
              <a:tabLst>
                <a:tab pos="1270000" algn="l"/>
              </a:tabLst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Decide if you need to talk to people who are…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600" dirty="0" smtClean="0">
                <a:latin typeface="Arial Black" charset="0"/>
              </a:rPr>
              <a:t>Involved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600" dirty="0" smtClean="0">
                <a:latin typeface="Arial Black" charset="0"/>
              </a:rPr>
              <a:t>Interested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600" dirty="0" smtClean="0">
                <a:latin typeface="Arial Black" charset="0"/>
              </a:rPr>
              <a:t>Knowledgeable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600" dirty="0" smtClean="0">
                <a:latin typeface="Arial Black" charset="0"/>
              </a:rPr>
              <a:t>Affected </a:t>
            </a:r>
          </a:p>
          <a:p>
            <a:pPr marL="1282700" lvl="1" indent="-355600" defTabSz="127000" eaLnBrk="1" hangingPunct="1">
              <a:buFont typeface="Webdings" charset="0"/>
              <a:buChar char="+"/>
              <a:tabLst>
                <a:tab pos="1270000" algn="l"/>
              </a:tabLst>
              <a:defRPr/>
            </a:pPr>
            <a:r>
              <a:rPr lang="en-US" sz="3600" dirty="0" smtClean="0">
                <a:latin typeface="Arial Black" charset="0"/>
              </a:rPr>
              <a:t>Unaware of event, change, action, issue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9B10F-452A-4D7F-8880-0350F831CB7D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22530" name="Picture 7" descr="PHOTO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26537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533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Plan Ahead</a:t>
            </a:r>
            <a:endParaRPr lang="en-US" smtClean="0">
              <a:latin typeface="StentorT" charset="0"/>
              <a:cs typeface="+mj-cs"/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27000" y="1117600"/>
            <a:ext cx="9042400" cy="59690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Decide who would best add to your article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Contact them and set up the interview time if not on-the-spot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Write questions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Narrow questions to the essential plus five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B3088-6BC3-47E2-860A-52A9C4C5F650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3554" name="Picture 2" descr="PHOTO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26537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533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Take with you…</a:t>
            </a:r>
            <a:endParaRPr lang="en-US" smtClean="0">
              <a:latin typeface="StentorT" charset="0"/>
              <a:cs typeface="+mj-cs"/>
            </a:endParaRP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27000" y="1117600"/>
            <a:ext cx="9042400" cy="59690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Notebook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Two pens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Photographer if you aren</a:t>
            </a:r>
            <a:r>
              <a:rPr lang="ja-JP" altLang="en-US" sz="4000" smtClean="0">
                <a:latin typeface="Arial Black" charset="0"/>
                <a:cs typeface="+mn-cs"/>
              </a:rPr>
              <a:t>’</a:t>
            </a:r>
            <a:r>
              <a:rPr lang="en-US" sz="4000" smtClean="0">
                <a:latin typeface="Arial Black" charset="0"/>
                <a:cs typeface="+mn-cs"/>
              </a:rPr>
              <a:t>t taking photos yourself…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F746D-BE89-4838-BD1D-4E657B4DE6C1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4578" name="Picture 6" descr="PHOTO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4763"/>
            <a:ext cx="9126537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When conducting interview:</a:t>
            </a:r>
            <a:endParaRPr lang="en-US" smtClean="0">
              <a:latin typeface="StentorT" charset="0"/>
              <a:cs typeface="+mj-cs"/>
            </a:endParaRP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27000" y="990600"/>
            <a:ext cx="9194800" cy="57150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Identify yourself with your name and newspaper name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Avoid small talk, but create rapport 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Smile, nod, show concern, etc. to prove that you are listening carefully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Take careful notes, writing down as much as possible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build="p" bldLvl="5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Stone Sans SC ITC TT-Semi"/>
        <a:ea typeface="ＭＳ Ｐゴシック"/>
        <a:cs typeface=""/>
      </a:majorFont>
      <a:minorFont>
        <a:latin typeface="Stone Sans OS ITC TT-Bol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eometr212 BkCn B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eometr212 BkCn BT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Cathie's New Toy:Microsoft Office X:Templates:Presentations:Designs:Blank Presentation</Template>
  <TotalTime>1148</TotalTime>
  <Words>317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Geometr212 BkCn BT</vt:lpstr>
      <vt:lpstr>ＭＳ Ｐゴシック</vt:lpstr>
      <vt:lpstr>Arial</vt:lpstr>
      <vt:lpstr>Stone Sans SC ITC TT-Semi</vt:lpstr>
      <vt:lpstr>Stone Sans OS ITC TT-Bold</vt:lpstr>
      <vt:lpstr>Stone Sans ITC TT-Semi</vt:lpstr>
      <vt:lpstr>Webdings</vt:lpstr>
      <vt:lpstr>Stone Sans OS ITC TT-Semi</vt:lpstr>
      <vt:lpstr>Times</vt:lpstr>
      <vt:lpstr>Techno</vt:lpstr>
      <vt:lpstr>StentorT</vt:lpstr>
      <vt:lpstr>Arial Black</vt:lpstr>
      <vt:lpstr>Blank Presentation</vt:lpstr>
      <vt:lpstr>PowerPoint Presentation</vt:lpstr>
      <vt:lpstr>Basic Info</vt:lpstr>
      <vt:lpstr>Basic Info</vt:lpstr>
      <vt:lpstr>Basic Info</vt:lpstr>
      <vt:lpstr>Basic Info</vt:lpstr>
      <vt:lpstr>Determine your Purpose </vt:lpstr>
      <vt:lpstr>Plan Ahead</vt:lpstr>
      <vt:lpstr>Take with you…</vt:lpstr>
      <vt:lpstr>When conducting interview:</vt:lpstr>
      <vt:lpstr>When conducting interview:</vt:lpstr>
      <vt:lpstr>PowerPoint Presentation</vt:lpstr>
    </vt:vector>
  </TitlesOfParts>
  <Company>_x0018_뀀ÊῘ˚雤뿿춀ˇÊῘ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Cathie Lawson</dc:creator>
  <cp:lastModifiedBy>Lindsay Kovel</cp:lastModifiedBy>
  <cp:revision>183</cp:revision>
  <cp:lastPrinted>2002-06-29T23:25:05Z</cp:lastPrinted>
  <dcterms:created xsi:type="dcterms:W3CDTF">2002-06-28T22:32:37Z</dcterms:created>
  <dcterms:modified xsi:type="dcterms:W3CDTF">2012-06-16T13:29:12Z</dcterms:modified>
</cp:coreProperties>
</file>