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91" r:id="rId3"/>
    <p:sldId id="292" r:id="rId4"/>
    <p:sldId id="293" r:id="rId5"/>
    <p:sldId id="294" r:id="rId6"/>
    <p:sldId id="295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28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FF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6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680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C296FBB5-3B27-4431-B5E2-1C39D3F1C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75377834-1CD4-42EB-81AD-CA53C73F7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F3F77-A64B-4959-8F20-FC75771DB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8ADDD-7EA2-46C9-BDB9-A9B39D8C8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609600"/>
            <a:ext cx="21145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09600"/>
            <a:ext cx="61912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00215-BB34-44E7-BE17-07D1C81DC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0B44D-CCC3-4EDC-B6AF-516F89A3B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6921D-E92B-4AD8-8783-9E2DC816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52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4152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3A720-9D6D-4578-81E7-82D15DA60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8AF48-B2B1-4B8E-B7F5-324206F3F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27570-B4B9-4F1E-9A00-B822C6D68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B537E-5357-4065-8C80-C8CC133D3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41215-5F73-40E9-AD83-A12FD5DF2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ACF27-7764-4B96-8A8A-37DBAF202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45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echno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3BE77B19-619E-4E00-823F-1E4B2D02B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</a:defRPr>
      </a:lvl9pPr>
    </p:titleStyle>
    <p:bodyStyle>
      <a:lvl1pPr marL="50800" indent="-50800" algn="l" rtl="0" eaLnBrk="0" fontAlgn="base" hangingPunct="0">
        <a:spcBef>
          <a:spcPct val="20000"/>
        </a:spcBef>
        <a:spcAft>
          <a:spcPct val="0"/>
        </a:spcAft>
        <a:defRPr sz="3800">
          <a:solidFill>
            <a:schemeClr val="accent1"/>
          </a:solidFill>
          <a:latin typeface="+mn-lt"/>
          <a:ea typeface="+mn-ea"/>
          <a:cs typeface="ＭＳ Ｐゴシック" charset="0"/>
        </a:defRPr>
      </a:lvl1pPr>
      <a:lvl2pPr marL="965200" indent="-508000" algn="l" rtl="0" eaLnBrk="0" fontAlgn="base" hangingPunct="0">
        <a:spcBef>
          <a:spcPct val="20000"/>
        </a:spcBef>
        <a:spcAft>
          <a:spcPct val="0"/>
        </a:spcAft>
        <a:buFont typeface="Webdings" pitchFamily="127" charset="2"/>
        <a:buChar char="¥"/>
        <a:defRPr sz="3400">
          <a:solidFill>
            <a:schemeClr val="accent1"/>
          </a:solidFill>
          <a:latin typeface="Stone Sans ITC TT-Semi" charset="0"/>
          <a:ea typeface="+mn-ea"/>
        </a:defRPr>
      </a:lvl2pPr>
      <a:lvl3pPr marL="1549400" indent="-469900" algn="l" rtl="0" eaLnBrk="0" fontAlgn="base" hangingPunct="0">
        <a:spcBef>
          <a:spcPct val="20000"/>
        </a:spcBef>
        <a:spcAft>
          <a:spcPct val="0"/>
        </a:spcAft>
        <a:buFont typeface="Webdings" pitchFamily="127" charset="2"/>
        <a:buChar char=""/>
        <a:defRPr sz="3000">
          <a:solidFill>
            <a:schemeClr val="accent1"/>
          </a:solidFill>
          <a:latin typeface="Stone Sans ITC TT-Semi" charset="0"/>
          <a:ea typeface="+mn-ea"/>
        </a:defRPr>
      </a:lvl3pPr>
      <a:lvl4pPr marL="1892300" indent="-228600" algn="l" rtl="0" eaLnBrk="0" fontAlgn="base" hangingPunct="0">
        <a:spcBef>
          <a:spcPct val="20000"/>
        </a:spcBef>
        <a:spcAft>
          <a:spcPct val="0"/>
        </a:spcAft>
        <a:buFont typeface="Webdings" pitchFamily="127" charset="2"/>
        <a:buChar char="["/>
        <a:defRPr sz="2600">
          <a:solidFill>
            <a:schemeClr val="accent1"/>
          </a:solidFill>
          <a:latin typeface="Stone Sans OS ITC TT-Semi" charset="0"/>
          <a:ea typeface="+mn-ea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127" charset="2"/>
        <a:buChar char="N"/>
        <a:defRPr sz="2400">
          <a:solidFill>
            <a:schemeClr val="accent1"/>
          </a:solidFill>
          <a:latin typeface="Stone Sans OS ITC TT-Semi" charset="0"/>
          <a:ea typeface="+mn-ea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charset="0"/>
        <a:buChar char="N"/>
        <a:defRPr sz="2400">
          <a:solidFill>
            <a:schemeClr val="accent1"/>
          </a:solidFill>
          <a:latin typeface="Stone Sans OS ITC TT-Semi" charset="0"/>
          <a:ea typeface="+mn-ea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charset="0"/>
        <a:buChar char="N"/>
        <a:defRPr sz="2400">
          <a:solidFill>
            <a:schemeClr val="accent1"/>
          </a:solidFill>
          <a:latin typeface="Stone Sans OS ITC TT-Semi" charset="0"/>
          <a:ea typeface="+mn-ea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charset="0"/>
        <a:buChar char="N"/>
        <a:defRPr sz="2400">
          <a:solidFill>
            <a:schemeClr val="accent1"/>
          </a:solidFill>
          <a:latin typeface="Stone Sans OS ITC TT-Semi" charset="0"/>
          <a:ea typeface="+mn-ea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charset="0"/>
        <a:buChar char="N"/>
        <a:defRPr sz="2400">
          <a:solidFill>
            <a:schemeClr val="accent1"/>
          </a:solidFill>
          <a:latin typeface="Stone Sans OS ITC TT-Semi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EF6A4-EE54-407C-BFF1-D7180BD6DF33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-25400"/>
            <a:ext cx="9220200" cy="6959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1295400" y="4114800"/>
            <a:ext cx="8305800" cy="12001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4" lon="19439993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54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  <a:ea typeface="Impact"/>
                <a:cs typeface="Impact"/>
              </a:rPr>
              <a:t>Newswriting Startups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D715F6-C414-438B-845E-386B8AC07132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25602" name="Picture 8" descr="PHOTO232.JPG                                                   000031C6Art Explosion 12               AE8BFE19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5125" cy="691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hlink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Checking Facts</a:t>
            </a:r>
            <a:endParaRPr lang="en-US" dirty="0" smtClean="0">
              <a:effectLst>
                <a:glow rad="101600">
                  <a:schemeClr val="tx1">
                    <a:alpha val="75000"/>
                  </a:schemeClr>
                </a:glow>
                <a:outerShdw blurRad="38100" dist="38100" dir="2700000" algn="tl">
                  <a:srgbClr val="000000"/>
                </a:outerShdw>
              </a:effectLst>
              <a:latin typeface="StentorT" charset="0"/>
              <a:cs typeface="+mj-cs"/>
            </a:endParaRP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76200" y="838200"/>
            <a:ext cx="9194800" cy="5715000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  <a:cs typeface="+mn-cs"/>
              </a:rPr>
              <a:t>Facts can be proven correct or incorrect…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</a:rPr>
              <a:t>Through personal observation/viewing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</a:rPr>
              <a:t>By examining records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</a:rPr>
              <a:t>By reviewing statistics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</a:rPr>
              <a:t>By comparison with another person</a:t>
            </a:r>
            <a:r>
              <a:rPr lang="ja-JP" altLang="en-US" sz="36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</a:rPr>
              <a:t>’</a:t>
            </a:r>
            <a:r>
              <a:rPr lang="en-US" sz="36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</a:rPr>
              <a:t>s observation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58935-1E15-42B2-9A1A-AE562F8F7ED9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26626" name="Picture 5" descr="PHOTO205.JPG                                                   000031C6Art Explosion 12               AE8BFE19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-41275"/>
            <a:ext cx="9331325" cy="698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58863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Choosing Sources</a:t>
            </a:r>
            <a:endParaRPr lang="en-US" dirty="0" smtClean="0">
              <a:latin typeface="StentorT" charset="0"/>
              <a:cs typeface="+mj-cs"/>
            </a:endParaRP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245358" y="1216511"/>
            <a:ext cx="9194800" cy="5715000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  <a:cs typeface="+mn-cs"/>
              </a:rPr>
              <a:t>Hard News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</a:rPr>
              <a:t>Leave interpretations to the readers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</a:rPr>
              <a:t>Never insert your own; that means watch your adjectives which are mostly opinions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</a:rPr>
              <a:t>When including opinions, label them as such and identify the source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586A0-6604-4048-921E-CA7EEA534EE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27650" name="Picture 5" descr="PHOTO205.JPG                                                   000031C6Art Explosion 12               AE8BFE19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-41275"/>
            <a:ext cx="9534525" cy="701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Choosing Sources </a:t>
            </a:r>
            <a:endParaRPr lang="en-US" dirty="0" smtClean="0">
              <a:latin typeface="StentorT" charset="0"/>
              <a:cs typeface="+mj-cs"/>
            </a:endParaRP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77800" y="1473200"/>
            <a:ext cx="9194800" cy="5715000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effectLst>
                  <a:glow rad="101600">
                    <a:schemeClr val="tx2">
                      <a:alpha val="75000"/>
                    </a:schemeClr>
                  </a:glow>
                </a:effectLst>
                <a:latin typeface="Arial Black" charset="0"/>
                <a:cs typeface="+mn-cs"/>
              </a:rPr>
              <a:t>Validate each opinion by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dirty="0" smtClean="0">
                <a:effectLst>
                  <a:glow rad="101600">
                    <a:schemeClr val="tx2">
                      <a:alpha val="75000"/>
                    </a:schemeClr>
                  </a:glow>
                </a:effectLst>
                <a:latin typeface="Arial Black" charset="0"/>
              </a:rPr>
              <a:t>Determining source</a:t>
            </a:r>
            <a:r>
              <a:rPr lang="ja-JP" altLang="en-US" sz="3600" dirty="0" smtClean="0">
                <a:effectLst>
                  <a:glow rad="101600">
                    <a:schemeClr val="tx2">
                      <a:alpha val="75000"/>
                    </a:schemeClr>
                  </a:glow>
                </a:effectLst>
                <a:latin typeface="Arial Black" charset="0"/>
              </a:rPr>
              <a:t>’</a:t>
            </a:r>
            <a:r>
              <a:rPr lang="en-US" sz="3600" dirty="0" smtClean="0">
                <a:effectLst>
                  <a:glow rad="101600">
                    <a:schemeClr val="tx2">
                      <a:alpha val="75000"/>
                    </a:schemeClr>
                  </a:glow>
                </a:effectLst>
                <a:latin typeface="Arial Black" charset="0"/>
              </a:rPr>
              <a:t>s reliability (Why is he/she trustworthy?)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dirty="0" smtClean="0">
                <a:effectLst>
                  <a:glow rad="101600">
                    <a:schemeClr val="tx2">
                      <a:alpha val="75000"/>
                    </a:schemeClr>
                  </a:glow>
                </a:effectLst>
                <a:latin typeface="Arial Black" charset="0"/>
              </a:rPr>
              <a:t>Examining the data on which his/her opinion is based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dirty="0" smtClean="0">
                <a:effectLst>
                  <a:glow rad="101600">
                    <a:schemeClr val="tx2">
                      <a:alpha val="75000"/>
                    </a:schemeClr>
                  </a:glow>
                </a:effectLst>
                <a:latin typeface="Arial Black" charset="0"/>
              </a:rPr>
              <a:t>Ascertaining source</a:t>
            </a:r>
            <a:r>
              <a:rPr lang="ja-JP" altLang="en-US" sz="3600" dirty="0" smtClean="0">
                <a:effectLst>
                  <a:glow rad="101600">
                    <a:schemeClr val="tx2">
                      <a:alpha val="75000"/>
                    </a:schemeClr>
                  </a:glow>
                </a:effectLst>
                <a:latin typeface="Arial Black" charset="0"/>
              </a:rPr>
              <a:t>’</a:t>
            </a:r>
            <a:r>
              <a:rPr lang="en-US" sz="3600" dirty="0" smtClean="0">
                <a:effectLst>
                  <a:glow rad="101600">
                    <a:schemeClr val="tx2">
                      <a:alpha val="75000"/>
                    </a:schemeClr>
                  </a:glow>
                </a:effectLst>
                <a:latin typeface="Arial Black" charset="0"/>
              </a:rPr>
              <a:t>s authority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062AB-E88A-4FB7-9053-6657EB34D94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28674" name="Picture 4" descr="PHOTO201.JPG                                                   000031C6Art Explosion 12               AE8BFE19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12700"/>
            <a:ext cx="9569450" cy="697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55600" y="-152400"/>
            <a:ext cx="889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hlink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Reporting Observations </a:t>
            </a:r>
            <a:endParaRPr lang="en-US" dirty="0" smtClean="0">
              <a:effectLst>
                <a:glow rad="101600">
                  <a:schemeClr val="accent1">
                    <a:alpha val="75000"/>
                  </a:schemeClr>
                </a:glow>
                <a:outerShdw blurRad="38100" dist="38100" dir="2700000" algn="tl">
                  <a:srgbClr val="000000"/>
                </a:outerShdw>
              </a:effectLst>
              <a:latin typeface="StentorT" charset="0"/>
              <a:cs typeface="+mj-cs"/>
            </a:endParaRP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77800" y="838200"/>
            <a:ext cx="9423400" cy="6019800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36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  <a:cs typeface="+mn-cs"/>
              </a:rPr>
              <a:t>Including descriptive details brings a story to life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36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  <a:cs typeface="+mn-cs"/>
              </a:rPr>
              <a:t>Include observations from other perspectives/people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36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  <a:cs typeface="+mn-cs"/>
              </a:rPr>
              <a:t>Involve all your senses, but avoid flowery modifiers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</a:rPr>
              <a:t>Use strong nouns and verbs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</a:rPr>
              <a:t>Reserve adjectives and adverbs for size, color, taste, and other keen images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6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519C6-41B3-47FD-BF86-534873E86B4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5563"/>
            <a:ext cx="9144000" cy="69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 algn="r" eaLnBrk="1" hangingPunct="1">
              <a:defRPr/>
            </a:pPr>
            <a:r>
              <a:rPr lang="en-US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cs typeface="+mj-cs"/>
              </a:rPr>
              <a:t>More Exciting </a:t>
            </a:r>
            <a:br>
              <a:rPr lang="en-US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cs typeface="+mj-cs"/>
              </a:rPr>
            </a:br>
            <a:r>
              <a:rPr lang="en-US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cs typeface="+mj-cs"/>
              </a:rPr>
              <a:t>News Writing Details to Come … </a:t>
            </a:r>
            <a:endParaRPr lang="en-US" sz="4400" dirty="0" smtClean="0">
              <a:effectLst>
                <a:glow rad="101600">
                  <a:schemeClr val="tx1">
                    <a:alpha val="75000"/>
                  </a:schemeClr>
                </a:glow>
              </a:effectLst>
              <a:latin typeface="Stone Sans OS ITC TT-Semi" charset="0"/>
              <a:cs typeface="+mj-cs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114800"/>
            <a:ext cx="8458200" cy="2057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ebdings" charset="0"/>
              <a:buChar char="¥"/>
              <a:defRPr/>
            </a:pPr>
            <a:r>
              <a:rPr lang="en-US" sz="3000" dirty="0" smtClean="0">
                <a:latin typeface="Stone Sans OS ITC TT-Bold" charset="0"/>
              </a:rPr>
              <a:t>Interviewing Skills</a:t>
            </a:r>
          </a:p>
          <a:p>
            <a:pPr lvl="1" eaLnBrk="1" hangingPunct="1">
              <a:lnSpc>
                <a:spcPct val="90000"/>
              </a:lnSpc>
              <a:buFont typeface="Webdings" charset="0"/>
              <a:buChar char="¥"/>
              <a:defRPr/>
            </a:pPr>
            <a:r>
              <a:rPr lang="en-US" sz="3000" dirty="0" smtClean="0">
                <a:latin typeface="Stone Sans OS ITC TT-Bold" charset="0"/>
              </a:rPr>
              <a:t>Inverted Pyramid</a:t>
            </a:r>
          </a:p>
          <a:p>
            <a:pPr lvl="1" eaLnBrk="1" hangingPunct="1">
              <a:lnSpc>
                <a:spcPct val="90000"/>
              </a:lnSpc>
              <a:buFont typeface="Webdings" charset="0"/>
              <a:buChar char="¥"/>
              <a:defRPr/>
            </a:pPr>
            <a:r>
              <a:rPr lang="en-US" sz="3000" dirty="0" smtClean="0">
                <a:latin typeface="Stone Sans OS ITC TT-Bold" charset="0"/>
              </a:rPr>
              <a:t>The Hit List</a:t>
            </a:r>
          </a:p>
          <a:p>
            <a:pPr marL="457200" lvl="1" indent="0" eaLnBrk="1" hangingPunct="1">
              <a:lnSpc>
                <a:spcPct val="90000"/>
              </a:lnSpc>
              <a:buFont typeface="Webdings" charset="0"/>
              <a:buNone/>
              <a:defRPr/>
            </a:pPr>
            <a:endParaRPr lang="en-US" sz="3000" dirty="0" smtClean="0">
              <a:latin typeface="Stone Sans OS ITC TT-Bold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cs typeface="+mn-cs"/>
            </a:endParaRPr>
          </a:p>
          <a:p>
            <a:pPr lvl="2" eaLnBrk="1" hangingPunct="1">
              <a:lnSpc>
                <a:spcPct val="90000"/>
              </a:lnSpc>
              <a:buFont typeface="Webdings" charset="0"/>
              <a:buNone/>
              <a:defRPr/>
            </a:pPr>
            <a:endParaRPr lang="en-US" dirty="0" smtClean="0">
              <a:latin typeface="Stone Sans OS ITC TT-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F8110-7EF0-4A64-AE61-7B41E3D54F9C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17410" name="Picture 2" descr="PHOTO1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-20638"/>
            <a:ext cx="9234488" cy="688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hlink"/>
                </a:solidFill>
                <a:effectLst>
                  <a:glow rad="101600">
                    <a:schemeClr val="accent5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Hard News</a:t>
            </a:r>
            <a:r>
              <a:rPr lang="en-US" sz="6000" dirty="0" smtClean="0">
                <a:solidFill>
                  <a:schemeClr val="hlink"/>
                </a:solidFill>
                <a:effectLst>
                  <a:glow rad="101600">
                    <a:schemeClr val="accent5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/>
            </a:r>
            <a:br>
              <a:rPr lang="en-US" sz="6000" dirty="0" smtClean="0">
                <a:solidFill>
                  <a:schemeClr val="hlink"/>
                </a:solidFill>
                <a:effectLst>
                  <a:glow rad="101600">
                    <a:schemeClr val="accent5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</a:br>
            <a:endParaRPr lang="en-US" dirty="0" smtClean="0">
              <a:effectLst>
                <a:glow rad="101600">
                  <a:schemeClr val="accent5">
                    <a:alpha val="75000"/>
                  </a:schemeClr>
                </a:glow>
                <a:outerShdw blurRad="38100" dist="38100" dir="2700000" algn="tl">
                  <a:srgbClr val="000000"/>
                </a:outerShdw>
              </a:effectLst>
              <a:latin typeface="StentorT" charset="0"/>
              <a:cs typeface="+mj-cs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9067800" cy="5638800"/>
          </a:xfrm>
        </p:spPr>
        <p:txBody>
          <a:bodyPr/>
          <a:lstStyle/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Usually about actions, events, issues, changes, etc.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dirty="0" smtClean="0">
                <a:latin typeface="Arial Black" charset="0"/>
              </a:rPr>
              <a:t>Writers (usually) must be present at the event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dirty="0" smtClean="0">
                <a:latin typeface="Arial Black" charset="0"/>
              </a:rPr>
              <a:t>Keep an accurate record of the event OR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dirty="0" smtClean="0">
                <a:latin typeface="Arial Black" charset="0"/>
              </a:rPr>
              <a:t>Interview several participants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1C96A8-4E5F-484D-9DFC-BCBCD97B3460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18434" name="Picture 2" descr="PHOTO1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-20638"/>
            <a:ext cx="9234488" cy="688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hlink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Hard News</a:t>
            </a:r>
            <a:r>
              <a:rPr lang="en-US" sz="6000" dirty="0" smtClean="0">
                <a:solidFill>
                  <a:schemeClr val="hlink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/>
            </a:r>
            <a:br>
              <a:rPr lang="en-US" sz="6000" dirty="0" smtClean="0">
                <a:solidFill>
                  <a:schemeClr val="hlink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</a:br>
            <a:endParaRPr lang="en-US" dirty="0" smtClean="0">
              <a:effectLst>
                <a:glow rad="101600">
                  <a:schemeClr val="accent1">
                    <a:alpha val="75000"/>
                  </a:schemeClr>
                </a:glow>
                <a:outerShdw blurRad="38100" dist="38100" dir="2700000" algn="tl">
                  <a:srgbClr val="000000"/>
                </a:outerShdw>
              </a:effectLst>
              <a:latin typeface="StentorT" charset="0"/>
              <a:cs typeface="+mj-cs"/>
            </a:endParaRP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876800"/>
          </a:xfrm>
        </p:spPr>
        <p:txBody>
          <a:bodyPr/>
          <a:lstStyle/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Involves the journalist 5 W</a:t>
            </a:r>
            <a:r>
              <a:rPr lang="ja-JP" altLang="en-US" sz="4000" dirty="0" smtClean="0">
                <a:latin typeface="Arial Black" charset="0"/>
                <a:cs typeface="+mn-cs"/>
              </a:rPr>
              <a:t>’</a:t>
            </a:r>
            <a:r>
              <a:rPr lang="en-US" sz="4000" dirty="0" smtClean="0">
                <a:latin typeface="Arial Black" charset="0"/>
                <a:cs typeface="+mn-cs"/>
              </a:rPr>
              <a:t>s and H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Provides a factual account of the event 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Offers details even those who attended/participated may not know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C3AFE-123B-4FEA-BB6B-1DC121103DFD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19458" name="Picture 5" descr="PHOTO216.JPG                                                   000031C6Art Explosion 12               AE8BFE19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3350" y="0"/>
            <a:ext cx="9461500" cy="693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hlink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Soft News/Features</a:t>
            </a:r>
            <a:r>
              <a:rPr lang="en-US" sz="6000" dirty="0" smtClean="0">
                <a:solidFill>
                  <a:schemeClr val="hlink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/>
            </a:r>
            <a:br>
              <a:rPr lang="en-US" sz="6000" dirty="0" smtClean="0">
                <a:solidFill>
                  <a:schemeClr val="hlink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</a:br>
            <a:endParaRPr lang="en-US" dirty="0" smtClean="0">
              <a:effectLst>
                <a:glow rad="101600">
                  <a:schemeClr val="accent1">
                    <a:alpha val="75000"/>
                  </a:schemeClr>
                </a:glow>
                <a:outerShdw blurRad="38100" dist="38100" dir="2700000" algn="tl">
                  <a:srgbClr val="000000"/>
                </a:outerShdw>
              </a:effectLst>
              <a:latin typeface="StentorT" charset="0"/>
              <a:cs typeface="+mj-cs"/>
            </a:endParaRP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50800" y="939800"/>
            <a:ext cx="9194800" cy="5715000"/>
          </a:xfrm>
        </p:spPr>
        <p:txBody>
          <a:bodyPr/>
          <a:lstStyle/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Usually about a person, group, or place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Can write these several months after related event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Deal with high interest, uniqueness, or something that sets this topic apart from similar others</a:t>
            </a:r>
          </a:p>
          <a:p>
            <a:pPr marL="927100" lvl="1" indent="0" eaLnBrk="1" hangingPunct="1">
              <a:buFont typeface="Webdings" charset="0"/>
              <a:buNone/>
              <a:defRPr/>
            </a:pPr>
            <a:endParaRPr lang="en-US" sz="3600" dirty="0" smtClean="0">
              <a:latin typeface="Arial Black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9E8B8-5EF9-4280-B4DC-06A33473C670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20482" name="Picture 6" descr="PHOTO125.JPG                                                   0000313EArt Explosion 12               AE8BFE19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6213" y="-14288"/>
            <a:ext cx="9323388" cy="6972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1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hlink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Generating Ideas</a:t>
            </a:r>
            <a:r>
              <a:rPr lang="en-US" sz="6000" dirty="0" smtClean="0">
                <a:solidFill>
                  <a:schemeClr val="hlink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/>
            </a:r>
            <a:br>
              <a:rPr lang="en-US" sz="6000" dirty="0" smtClean="0">
                <a:solidFill>
                  <a:schemeClr val="hlink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</a:br>
            <a:endParaRPr lang="en-US" dirty="0" smtClean="0">
              <a:effectLst>
                <a:glow rad="101600">
                  <a:schemeClr val="accent1">
                    <a:alpha val="75000"/>
                  </a:schemeClr>
                </a:glow>
                <a:outerShdw blurRad="38100" dist="38100" dir="2700000" algn="tl">
                  <a:srgbClr val="000000"/>
                </a:outerShdw>
              </a:effectLst>
              <a:latin typeface="StentorT" charset="0"/>
              <a:cs typeface="+mj-cs"/>
            </a:endParaRP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50800" y="939800"/>
            <a:ext cx="9194800" cy="5715000"/>
          </a:xfrm>
        </p:spPr>
        <p:txBody>
          <a:bodyPr/>
          <a:lstStyle/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Observe people and places around you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Talk to people as both a reporter and as an individual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Listen (yes, eavesdrop) on people</a:t>
            </a:r>
            <a:r>
              <a:rPr lang="ja-JP" altLang="en-US" sz="4000" dirty="0" smtClean="0">
                <a:latin typeface="Arial Black" charset="0"/>
                <a:cs typeface="+mn-cs"/>
              </a:rPr>
              <a:t>’</a:t>
            </a:r>
            <a:r>
              <a:rPr lang="en-US" sz="4000" dirty="0" smtClean="0">
                <a:latin typeface="Arial Black" charset="0"/>
                <a:cs typeface="+mn-cs"/>
              </a:rPr>
              <a:t>s conversations to see what they are talking about, interested in, arguing about, </a:t>
            </a:r>
            <a:r>
              <a:rPr lang="en-US" sz="4000" dirty="0" err="1" smtClean="0">
                <a:latin typeface="Arial Black" charset="0"/>
                <a:cs typeface="+mn-cs"/>
              </a:rPr>
              <a:t>etc</a:t>
            </a:r>
            <a:endParaRPr lang="en-US" sz="4000" dirty="0" smtClean="0">
              <a:latin typeface="Arial Black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0FCA7-8119-4BBA-B5FC-D129E53D1EC4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21506" name="Picture 6" descr="PHOTO125.JPG                                                   0000313EArt Explosion 12               AE8BFE19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6213" y="-14288"/>
            <a:ext cx="9323388" cy="6972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hlink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Generating Ideas</a:t>
            </a:r>
            <a:r>
              <a:rPr lang="en-US" sz="6000" dirty="0" smtClean="0">
                <a:solidFill>
                  <a:schemeClr val="hlink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/>
            </a:r>
            <a:br>
              <a:rPr lang="en-US" sz="6000" dirty="0" smtClean="0">
                <a:solidFill>
                  <a:schemeClr val="hlink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</a:br>
            <a:endParaRPr lang="en-US" dirty="0" smtClean="0">
              <a:effectLst>
                <a:glow rad="101600">
                  <a:schemeClr val="accent1">
                    <a:alpha val="75000"/>
                  </a:schemeClr>
                </a:glow>
                <a:outerShdw blurRad="38100" dist="38100" dir="2700000" algn="tl">
                  <a:srgbClr val="000000"/>
                </a:outerShdw>
              </a:effectLst>
              <a:latin typeface="StentorT" charset="0"/>
              <a:cs typeface="+mj-cs"/>
            </a:endParaRP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50800" y="939800"/>
            <a:ext cx="9194800" cy="5715000"/>
          </a:xfrm>
        </p:spPr>
        <p:txBody>
          <a:bodyPr/>
          <a:lstStyle/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Examine local, national, and international news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latin typeface="Arial Black" charset="0"/>
                <a:cs typeface="+mn-cs"/>
              </a:rPr>
              <a:t>Consider one issue from different perspectives to create different stories/ angles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dirty="0" smtClean="0">
                <a:latin typeface="Arial Black" charset="0"/>
              </a:rPr>
              <a:t>How can a hard story also have an accompanying feature? Opinion piece?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52E36-CC10-4B2E-B63D-0174E6249A7F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22530" name="Picture 6" descr="PHOTO138.JPG                                                   0000313EArt Explosion 12               AE8BFE19:"/>
          <p:cNvPicPr>
            <a:picLocks noChangeAspect="1" noChangeArrowheads="1"/>
          </p:cNvPicPr>
          <p:nvPr/>
        </p:nvPicPr>
        <p:blipFill>
          <a:blip r:embed="rId2"/>
          <a:srcRect l="-15" t="24" r="14722" b="-24"/>
          <a:stretch>
            <a:fillRect/>
          </a:stretch>
        </p:blipFill>
        <p:spPr bwMode="auto">
          <a:xfrm>
            <a:off x="0" y="-41275"/>
            <a:ext cx="9301163" cy="689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Background Research</a:t>
            </a:r>
            <a:endParaRPr lang="en-US" smtClean="0">
              <a:latin typeface="StentorT" charset="0"/>
              <a:cs typeface="+mj-cs"/>
            </a:endParaRP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76200" y="838200"/>
            <a:ext cx="9194800" cy="5715000"/>
          </a:xfrm>
        </p:spPr>
        <p:txBody>
          <a:bodyPr/>
          <a:lstStyle/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smtClean="0">
                <a:latin typeface="Arial Black" charset="0"/>
                <a:cs typeface="+mn-cs"/>
              </a:rPr>
              <a:t>Every story needs it. Weak stories lack it</a:t>
            </a:r>
          </a:p>
          <a:p>
            <a:pPr marL="812800" indent="-812800" eaLnBrk="1" hangingPunct="1">
              <a:buFont typeface="Webdings" charset="0"/>
              <a:buChar char=""/>
              <a:defRPr/>
            </a:pPr>
            <a:r>
              <a:rPr lang="en-US" sz="4000" smtClean="0">
                <a:latin typeface="Arial Black" charset="0"/>
                <a:cs typeface="+mn-cs"/>
              </a:rPr>
              <a:t>It doesn</a:t>
            </a:r>
            <a:r>
              <a:rPr lang="ja-JP" altLang="en-US" sz="4000" smtClean="0">
                <a:latin typeface="Arial Black" charset="0"/>
                <a:cs typeface="+mn-cs"/>
              </a:rPr>
              <a:t>’</a:t>
            </a:r>
            <a:r>
              <a:rPr lang="en-US" sz="4000" smtClean="0">
                <a:latin typeface="Arial Black" charset="0"/>
                <a:cs typeface="+mn-cs"/>
              </a:rPr>
              <a:t>t always need to be extensive, but it should provide a general understanding of the topic</a:t>
            </a:r>
          </a:p>
          <a:p>
            <a:pPr marL="1435100" lvl="1" eaLnBrk="1" hangingPunct="1">
              <a:buFont typeface="Webdings" charset="0"/>
              <a:buChar char="+"/>
              <a:defRPr/>
            </a:pPr>
            <a:r>
              <a:rPr lang="en-US" sz="3600" smtClean="0">
                <a:latin typeface="Arial Black" charset="0"/>
              </a:rPr>
              <a:t>Read or examine a subject</a:t>
            </a:r>
            <a:r>
              <a:rPr lang="ja-JP" altLang="en-US" sz="3600" smtClean="0">
                <a:latin typeface="Arial Black" charset="0"/>
              </a:rPr>
              <a:t>’</a:t>
            </a:r>
            <a:r>
              <a:rPr lang="en-US" sz="3600" smtClean="0">
                <a:latin typeface="Arial Black" charset="0"/>
              </a:rPr>
              <a:t>s work —story, art, performance etc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314C4-D38E-4C3A-A16D-4BFB13B93434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23554" name="Picture 6" descr="PHOTO138.JPG                                                   0000313EArt Explosion 12               AE8BFE19:"/>
          <p:cNvPicPr>
            <a:picLocks noChangeAspect="1" noChangeArrowheads="1"/>
          </p:cNvPicPr>
          <p:nvPr/>
        </p:nvPicPr>
        <p:blipFill>
          <a:blip r:embed="rId2"/>
          <a:srcRect l="-15" t="24" r="14722" b="-24"/>
          <a:stretch>
            <a:fillRect/>
          </a:stretch>
        </p:blipFill>
        <p:spPr bwMode="auto">
          <a:xfrm>
            <a:off x="0" y="-41275"/>
            <a:ext cx="9301163" cy="699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Background Cont</a:t>
            </a:r>
            <a:endParaRPr lang="en-US" smtClean="0">
              <a:latin typeface="StentorT" charset="0"/>
              <a:cs typeface="+mj-cs"/>
            </a:endParaRP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76200" y="838200"/>
            <a:ext cx="9194800" cy="5970588"/>
          </a:xfrm>
        </p:spPr>
        <p:txBody>
          <a:bodyPr/>
          <a:lstStyle/>
          <a:p>
            <a:pPr marL="1435100" lvl="1" eaLnBrk="1" hangingPunct="1">
              <a:buFont typeface="Webdings" pitchFamily="127" charset="2"/>
              <a:buChar char="+"/>
            </a:pPr>
            <a:r>
              <a:rPr lang="en-US" sz="3600" smtClean="0">
                <a:latin typeface="Arial Black" pitchFamily="127" charset="0"/>
              </a:rPr>
              <a:t>Locate a program or any information possible on the contest a subject won</a:t>
            </a:r>
          </a:p>
          <a:p>
            <a:pPr marL="1435100" lvl="1" eaLnBrk="1" hangingPunct="1">
              <a:buFont typeface="Webdings" pitchFamily="127" charset="2"/>
              <a:buChar char="+"/>
            </a:pPr>
            <a:r>
              <a:rPr lang="en-US" sz="3600" smtClean="0">
                <a:latin typeface="Arial Black" pitchFamily="127" charset="0"/>
              </a:rPr>
              <a:t>Talk to a sponsor about the event or achievement</a:t>
            </a:r>
          </a:p>
          <a:p>
            <a:pPr marL="1435100" lvl="1" eaLnBrk="1" hangingPunct="1">
              <a:buFont typeface="Webdings" pitchFamily="127" charset="2"/>
              <a:buChar char="+"/>
            </a:pPr>
            <a:r>
              <a:rPr lang="en-US" sz="3600" smtClean="0">
                <a:latin typeface="Arial Black" pitchFamily="127" charset="0"/>
              </a:rPr>
              <a:t>If it’s an outside story, search for press releases, web site info, sources on the AP Internet Guide sheet, and other </a:t>
            </a:r>
            <a:r>
              <a:rPr lang="en-US" sz="3600" i="1" smtClean="0">
                <a:latin typeface="Arial Black" pitchFamily="127" charset="0"/>
              </a:rPr>
              <a:t>reliable</a:t>
            </a:r>
            <a:r>
              <a:rPr lang="en-US" sz="3600" smtClean="0">
                <a:latin typeface="Arial Black" pitchFamily="127" charset="0"/>
              </a:rPr>
              <a:t> sources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35366-4CD2-41D8-A34C-B1A971368FA9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24578" name="Picture 7" descr="PHOTO151.JPG                                                   000031C6Art Explosion 12               AE8BFE19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31763"/>
            <a:ext cx="9566275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hlink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StentorT" charset="0"/>
                <a:cs typeface="+mj-cs"/>
              </a:rPr>
              <a:t>Alert!</a:t>
            </a:r>
            <a:endParaRPr lang="en-US" dirty="0" smtClean="0">
              <a:effectLst>
                <a:glow rad="101600">
                  <a:schemeClr val="tx1">
                    <a:alpha val="75000"/>
                  </a:schemeClr>
                </a:glow>
                <a:outerShdw blurRad="38100" dist="38100" dir="2700000" algn="tl">
                  <a:srgbClr val="000000"/>
                </a:outerShdw>
              </a:effectLst>
              <a:latin typeface="StentorT" charset="0"/>
              <a:cs typeface="+mj-cs"/>
            </a:endParaRP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7800" y="863600"/>
            <a:ext cx="8940800" cy="2717800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 marL="508000" indent="-508000" eaLnBrk="1" hangingPunct="1">
              <a:buFont typeface="Webdings" charset="0"/>
              <a:buChar char=""/>
              <a:defRPr/>
            </a:pPr>
            <a:r>
              <a:rPr lang="en-US" sz="4000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  <a:cs typeface="+mn-cs"/>
              </a:rPr>
              <a:t>Because many people believe everything they read, you, the news reporter, must be especially careful</a:t>
            </a:r>
            <a:endParaRPr lang="en-US" dirty="0" smtClean="0">
              <a:effectLst>
                <a:glow rad="101600">
                  <a:schemeClr val="tx1">
                    <a:alpha val="75000"/>
                  </a:schemeClr>
                </a:glow>
              </a:effectLst>
              <a:cs typeface="+mn-cs"/>
            </a:endParaRPr>
          </a:p>
        </p:txBody>
      </p:sp>
      <p:sp>
        <p:nvSpPr>
          <p:cNvPr id="142343" name="Rectangle 7"/>
          <p:cNvSpPr>
            <a:spLocks noChangeArrowheads="1"/>
          </p:cNvSpPr>
          <p:nvPr/>
        </p:nvSpPr>
        <p:spPr bwMode="auto">
          <a:xfrm>
            <a:off x="-50800" y="3530600"/>
            <a:ext cx="9194800" cy="302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1435100" lvl="1" indent="-508000">
              <a:spcBef>
                <a:spcPct val="20000"/>
              </a:spcBef>
              <a:buFont typeface="Webdings" charset="0"/>
              <a:buChar char="+"/>
              <a:defRPr/>
            </a:pPr>
            <a:r>
              <a:rPr lang="en-US" dirty="0">
                <a:solidFill>
                  <a:schemeClr val="accent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  <a:ea typeface="ＭＳ Ｐゴシック" charset="0"/>
                <a:cs typeface="+mn-cs"/>
              </a:rPr>
              <a:t>You are responsible for everything that appears under your byline</a:t>
            </a:r>
          </a:p>
          <a:p>
            <a:pPr marL="1435100" lvl="1" indent="-508000">
              <a:spcBef>
                <a:spcPct val="20000"/>
              </a:spcBef>
              <a:buFont typeface="Webdings" charset="0"/>
              <a:buChar char="+"/>
              <a:defRPr/>
            </a:pPr>
            <a:r>
              <a:rPr lang="en-US" dirty="0">
                <a:solidFill>
                  <a:schemeClr val="accent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 Black" charset="0"/>
                <a:ea typeface="ＭＳ Ｐゴシック" charset="0"/>
                <a:cs typeface="+mn-cs"/>
              </a:rPr>
              <a:t>Even inadvertent mistakes can have repercussions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/>
      <p:bldP spid="142342" grpId="0" build="p" bldLvl="5"/>
      <p:bldP spid="142343" grpId="0" build="p" bldLvl="2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Stone Sans SC ITC TT-Semi"/>
        <a:ea typeface="ＭＳ Ｐゴシック"/>
        <a:cs typeface=""/>
      </a:majorFont>
      <a:minorFont>
        <a:latin typeface="Stone Sans OS ITC TT-Bol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eometr212 BkCn BT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eometr212 BkCn BT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Cathie's New Toy:Microsoft Office X:Templates:Presentations:Designs:Blank Presentation</Template>
  <TotalTime>1177</TotalTime>
  <Words>263</Words>
  <Application>Microsoft Macintosh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Geometr212 BkCn BT</vt:lpstr>
      <vt:lpstr>ＭＳ Ｐゴシック</vt:lpstr>
      <vt:lpstr>Arial</vt:lpstr>
      <vt:lpstr>Stone Sans SC ITC TT-Semi</vt:lpstr>
      <vt:lpstr>Stone Sans OS ITC TT-Bold</vt:lpstr>
      <vt:lpstr>Stone Sans ITC TT-Semi</vt:lpstr>
      <vt:lpstr>Webdings</vt:lpstr>
      <vt:lpstr>Stone Sans OS ITC TT-Semi</vt:lpstr>
      <vt:lpstr>Times</vt:lpstr>
      <vt:lpstr>Techno</vt:lpstr>
      <vt:lpstr>StentorT</vt:lpstr>
      <vt:lpstr>Arial Black</vt:lpstr>
      <vt:lpstr>Blank Presentation</vt:lpstr>
      <vt:lpstr>PowerPoint Presentation</vt:lpstr>
      <vt:lpstr>Hard News </vt:lpstr>
      <vt:lpstr>Hard News </vt:lpstr>
      <vt:lpstr>Soft News/Features </vt:lpstr>
      <vt:lpstr>Generating Ideas </vt:lpstr>
      <vt:lpstr>Generating Ideas </vt:lpstr>
      <vt:lpstr>Background Research</vt:lpstr>
      <vt:lpstr>Background Cont</vt:lpstr>
      <vt:lpstr>Alert!</vt:lpstr>
      <vt:lpstr>Checking Facts</vt:lpstr>
      <vt:lpstr>Choosing Sources</vt:lpstr>
      <vt:lpstr>Choosing Sources </vt:lpstr>
      <vt:lpstr>Reporting Observations </vt:lpstr>
      <vt:lpstr>PowerPoint Presentation</vt:lpstr>
    </vt:vector>
  </TitlesOfParts>
  <Company>_x0018_뀀ÊῘ˚雤뿿춀ˇÊῘ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Cathie Lawson</dc:creator>
  <cp:lastModifiedBy>Lindsay Kovel</cp:lastModifiedBy>
  <cp:revision>182</cp:revision>
  <cp:lastPrinted>2002-06-29T23:25:05Z</cp:lastPrinted>
  <dcterms:created xsi:type="dcterms:W3CDTF">2002-06-28T22:32:37Z</dcterms:created>
  <dcterms:modified xsi:type="dcterms:W3CDTF">2012-06-16T13:29:54Z</dcterms:modified>
</cp:coreProperties>
</file>